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95"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86" r:id="rId19"/>
    <p:sldId id="287" r:id="rId20"/>
    <p:sldId id="285" r:id="rId21"/>
    <p:sldId id="273" r:id="rId22"/>
    <p:sldId id="274" r:id="rId23"/>
    <p:sldId id="288" r:id="rId24"/>
    <p:sldId id="294" r:id="rId25"/>
    <p:sldId id="290" r:id="rId26"/>
    <p:sldId id="291" r:id="rId27"/>
    <p:sldId id="292" r:id="rId28"/>
    <p:sldId id="295" r:id="rId29"/>
    <p:sldId id="298" r:id="rId30"/>
    <p:sldId id="279" r:id="rId31"/>
    <p:sldId id="284" r:id="rId32"/>
    <p:sldId id="299" r:id="rId33"/>
    <p:sldId id="280" r:id="rId34"/>
    <p:sldId id="281" r:id="rId35"/>
    <p:sldId id="282" r:id="rId36"/>
    <p:sldId id="283" r:id="rId37"/>
  </p:sldIdLst>
  <p:sldSz cx="9144000" cy="5143500" type="screen16x9"/>
  <p:notesSz cx="6858000" cy="9144000"/>
  <p:embeddedFontLst>
    <p:embeddedFont>
      <p:font typeface="Average" panose="020B0604020202020204" charset="0"/>
      <p:regular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orbel" panose="020B0503020204020204" pitchFamily="34"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cai.ca.gov/visualizations/hospital-performance-ratings-summary-report/" TargetMode="External"/><Relationship Id="rId1" Type="http://schemas.openxmlformats.org/officeDocument/2006/relationships/hyperlink" Target="https://www.census.gov/data-tools/demo/saipe/" TargetMode="Externa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hyperlink" Target="https://www.census.gov/data-tools/demo/saipe/" TargetMode="External"/><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hyperlink" Target="https://hcai.ca.gov/visualizations/hospital-performance-ratings-summary-report/" TargetMode="External"/><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B4DC8-7D46-4D2F-A855-42F937B353D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E7AE14D-66EA-4B9D-8FE9-D3906C817918}">
      <dgm:prSet/>
      <dgm:spPr/>
      <dgm:t>
        <a:bodyPr/>
        <a:lstStyle/>
        <a:p>
          <a:r>
            <a:rPr lang="en-US">
              <a:latin typeface="Average" panose="020B0604020202020204" charset="0"/>
            </a:rPr>
            <a:t>Meet the Team</a:t>
          </a:r>
        </a:p>
      </dgm:t>
    </dgm:pt>
    <dgm:pt modelId="{1EA75A3C-E61D-4268-BC29-47DC3CC52FB7}" type="parTrans" cxnId="{A19C4BEE-ACA6-4F1C-AC7B-7110D0554A9C}">
      <dgm:prSet/>
      <dgm:spPr/>
      <dgm:t>
        <a:bodyPr/>
        <a:lstStyle/>
        <a:p>
          <a:endParaRPr lang="en-US"/>
        </a:p>
      </dgm:t>
    </dgm:pt>
    <dgm:pt modelId="{B7867631-36D2-4924-80C0-C3D3DE4D1B73}" type="sibTrans" cxnId="{A19C4BEE-ACA6-4F1C-AC7B-7110D0554A9C}">
      <dgm:prSet/>
      <dgm:spPr/>
      <dgm:t>
        <a:bodyPr/>
        <a:lstStyle/>
        <a:p>
          <a:endParaRPr lang="en-US"/>
        </a:p>
      </dgm:t>
    </dgm:pt>
    <dgm:pt modelId="{46B64E0E-A1C2-40C9-B5CB-5CC07B1B808E}">
      <dgm:prSet/>
      <dgm:spPr/>
      <dgm:t>
        <a:bodyPr/>
        <a:lstStyle/>
        <a:p>
          <a:r>
            <a:rPr lang="en-US">
              <a:latin typeface="Average" panose="020B0604020202020204" charset="0"/>
            </a:rPr>
            <a:t>Project Overview</a:t>
          </a:r>
        </a:p>
      </dgm:t>
    </dgm:pt>
    <dgm:pt modelId="{970F387E-063E-438C-8273-65CF1953541C}" type="parTrans" cxnId="{405C418F-2F11-493B-80E7-DE6AA1098206}">
      <dgm:prSet/>
      <dgm:spPr/>
      <dgm:t>
        <a:bodyPr/>
        <a:lstStyle/>
        <a:p>
          <a:endParaRPr lang="en-US"/>
        </a:p>
      </dgm:t>
    </dgm:pt>
    <dgm:pt modelId="{04030BB5-F18D-43F1-B1E7-441A77C8B556}" type="sibTrans" cxnId="{405C418F-2F11-493B-80E7-DE6AA1098206}">
      <dgm:prSet/>
      <dgm:spPr/>
      <dgm:t>
        <a:bodyPr/>
        <a:lstStyle/>
        <a:p>
          <a:endParaRPr lang="en-US"/>
        </a:p>
      </dgm:t>
    </dgm:pt>
    <dgm:pt modelId="{A47CD32D-10B7-4EA2-A6F9-0B4F56AC7A69}">
      <dgm:prSet/>
      <dgm:spPr/>
      <dgm:t>
        <a:bodyPr/>
        <a:lstStyle/>
        <a:p>
          <a:r>
            <a:rPr lang="en-US">
              <a:latin typeface="Average" panose="020B0604020202020204" charset="0"/>
            </a:rPr>
            <a:t>Questions and Expectations</a:t>
          </a:r>
        </a:p>
      </dgm:t>
    </dgm:pt>
    <dgm:pt modelId="{D0A03945-0044-4CCC-8B5F-B1639997BBCA}" type="parTrans" cxnId="{DCA571D1-54AD-4A2D-B76F-12AD5DABD12E}">
      <dgm:prSet/>
      <dgm:spPr/>
      <dgm:t>
        <a:bodyPr/>
        <a:lstStyle/>
        <a:p>
          <a:endParaRPr lang="en-US"/>
        </a:p>
      </dgm:t>
    </dgm:pt>
    <dgm:pt modelId="{86B88CD2-1A28-429E-B54D-3B91B784643F}" type="sibTrans" cxnId="{DCA571D1-54AD-4A2D-B76F-12AD5DABD12E}">
      <dgm:prSet/>
      <dgm:spPr/>
      <dgm:t>
        <a:bodyPr/>
        <a:lstStyle/>
        <a:p>
          <a:endParaRPr lang="en-US"/>
        </a:p>
      </dgm:t>
    </dgm:pt>
    <dgm:pt modelId="{D5C921D9-AEEF-4EB7-BBB9-16A2ABC7E409}">
      <dgm:prSet/>
      <dgm:spPr/>
      <dgm:t>
        <a:bodyPr/>
        <a:lstStyle/>
        <a:p>
          <a:r>
            <a:rPr lang="en-US">
              <a:latin typeface="Average" panose="020B0604020202020204" charset="0"/>
            </a:rPr>
            <a:t>Data Description</a:t>
          </a:r>
        </a:p>
      </dgm:t>
    </dgm:pt>
    <dgm:pt modelId="{407E084C-A218-487E-8483-C748A1738049}" type="parTrans" cxnId="{AA362D50-7C45-4527-B71A-AE6D153CE7BB}">
      <dgm:prSet/>
      <dgm:spPr/>
      <dgm:t>
        <a:bodyPr/>
        <a:lstStyle/>
        <a:p>
          <a:endParaRPr lang="en-US"/>
        </a:p>
      </dgm:t>
    </dgm:pt>
    <dgm:pt modelId="{B1461285-59B9-47FF-AFD6-2F35BBA3B11C}" type="sibTrans" cxnId="{AA362D50-7C45-4527-B71A-AE6D153CE7BB}">
      <dgm:prSet/>
      <dgm:spPr/>
      <dgm:t>
        <a:bodyPr/>
        <a:lstStyle/>
        <a:p>
          <a:endParaRPr lang="en-US"/>
        </a:p>
      </dgm:t>
    </dgm:pt>
    <dgm:pt modelId="{A9C4FD33-2BC0-4000-A679-F5CB595ACEBB}">
      <dgm:prSet/>
      <dgm:spPr/>
      <dgm:t>
        <a:bodyPr/>
        <a:lstStyle/>
        <a:p>
          <a:r>
            <a:rPr lang="en-US">
              <a:latin typeface="Average" panose="020B0604020202020204" charset="0"/>
            </a:rPr>
            <a:t>Resources Used</a:t>
          </a:r>
        </a:p>
      </dgm:t>
    </dgm:pt>
    <dgm:pt modelId="{A43BBF97-1AD3-46B2-87F3-6BE694C8A5F5}" type="parTrans" cxnId="{D73198F2-E478-4FCE-BDE6-9A2ACDB324FF}">
      <dgm:prSet/>
      <dgm:spPr/>
      <dgm:t>
        <a:bodyPr/>
        <a:lstStyle/>
        <a:p>
          <a:endParaRPr lang="en-US"/>
        </a:p>
      </dgm:t>
    </dgm:pt>
    <dgm:pt modelId="{161D4DAA-C563-4BFE-BEF8-A5EF130655DE}" type="sibTrans" cxnId="{D73198F2-E478-4FCE-BDE6-9A2ACDB324FF}">
      <dgm:prSet/>
      <dgm:spPr/>
      <dgm:t>
        <a:bodyPr/>
        <a:lstStyle/>
        <a:p>
          <a:endParaRPr lang="en-US"/>
        </a:p>
      </dgm:t>
    </dgm:pt>
    <dgm:pt modelId="{B042AB55-1DC0-4681-89E9-BCC115E8477E}">
      <dgm:prSet/>
      <dgm:spPr/>
      <dgm:t>
        <a:bodyPr/>
        <a:lstStyle/>
        <a:p>
          <a:r>
            <a:rPr lang="en-US">
              <a:latin typeface="Average" panose="020B0604020202020204" charset="0"/>
            </a:rPr>
            <a:t>Data Exploration/Clean Up Phase</a:t>
          </a:r>
        </a:p>
      </dgm:t>
    </dgm:pt>
    <dgm:pt modelId="{3A0BE93D-A825-4B5F-8AF1-09B5909F55FD}" type="parTrans" cxnId="{0B13B6DF-3201-4D15-94B3-A36FA2007F90}">
      <dgm:prSet/>
      <dgm:spPr/>
      <dgm:t>
        <a:bodyPr/>
        <a:lstStyle/>
        <a:p>
          <a:endParaRPr lang="en-US"/>
        </a:p>
      </dgm:t>
    </dgm:pt>
    <dgm:pt modelId="{ED8FC2A1-DA8A-45A1-9327-2D534C422350}" type="sibTrans" cxnId="{0B13B6DF-3201-4D15-94B3-A36FA2007F90}">
      <dgm:prSet/>
      <dgm:spPr/>
      <dgm:t>
        <a:bodyPr/>
        <a:lstStyle/>
        <a:p>
          <a:endParaRPr lang="en-US"/>
        </a:p>
      </dgm:t>
    </dgm:pt>
    <dgm:pt modelId="{6522C566-F630-4ABF-B496-4EE68317CF8D}">
      <dgm:prSet/>
      <dgm:spPr/>
      <dgm:t>
        <a:bodyPr/>
        <a:lstStyle/>
        <a:p>
          <a:r>
            <a:rPr lang="en-US">
              <a:latin typeface="Average" panose="020B0604020202020204" charset="0"/>
            </a:rPr>
            <a:t>Data Analysis Phase</a:t>
          </a:r>
        </a:p>
      </dgm:t>
    </dgm:pt>
    <dgm:pt modelId="{AF14AF92-0A8D-4A39-A89F-B8098C018784}" type="parTrans" cxnId="{AFC208E4-1724-4A9E-8E0C-2F31B98C1D6F}">
      <dgm:prSet/>
      <dgm:spPr/>
      <dgm:t>
        <a:bodyPr/>
        <a:lstStyle/>
        <a:p>
          <a:endParaRPr lang="en-US"/>
        </a:p>
      </dgm:t>
    </dgm:pt>
    <dgm:pt modelId="{CDE7A92C-CE52-4A25-A56A-5F8FFF289118}" type="sibTrans" cxnId="{AFC208E4-1724-4A9E-8E0C-2F31B98C1D6F}">
      <dgm:prSet/>
      <dgm:spPr/>
      <dgm:t>
        <a:bodyPr/>
        <a:lstStyle/>
        <a:p>
          <a:endParaRPr lang="en-US"/>
        </a:p>
      </dgm:t>
    </dgm:pt>
    <dgm:pt modelId="{F37E2A23-9AC0-4149-AAFD-3A1FD4C40DB9}">
      <dgm:prSet/>
      <dgm:spPr/>
      <dgm:t>
        <a:bodyPr/>
        <a:lstStyle/>
        <a:p>
          <a:r>
            <a:rPr lang="en-US">
              <a:latin typeface="Average" panose="020B0604020202020204" charset="0"/>
            </a:rPr>
            <a:t>Results</a:t>
          </a:r>
        </a:p>
      </dgm:t>
    </dgm:pt>
    <dgm:pt modelId="{ECFCB5C2-D54E-4E1E-8705-9032ECF559F1}" type="parTrans" cxnId="{3FD60C6F-63C4-4C35-9D2F-5B25D17A6E2F}">
      <dgm:prSet/>
      <dgm:spPr/>
      <dgm:t>
        <a:bodyPr/>
        <a:lstStyle/>
        <a:p>
          <a:endParaRPr lang="en-US"/>
        </a:p>
      </dgm:t>
    </dgm:pt>
    <dgm:pt modelId="{A62C0738-E990-4266-8D5F-B798FB99764E}" type="sibTrans" cxnId="{3FD60C6F-63C4-4C35-9D2F-5B25D17A6E2F}">
      <dgm:prSet/>
      <dgm:spPr/>
      <dgm:t>
        <a:bodyPr/>
        <a:lstStyle/>
        <a:p>
          <a:endParaRPr lang="en-US"/>
        </a:p>
      </dgm:t>
    </dgm:pt>
    <dgm:pt modelId="{D3905D51-96C6-4064-A1FA-5789A64035BE}">
      <dgm:prSet/>
      <dgm:spPr/>
      <dgm:t>
        <a:bodyPr/>
        <a:lstStyle/>
        <a:p>
          <a:r>
            <a:rPr lang="en-US">
              <a:latin typeface="Average" panose="020B0604020202020204" charset="0"/>
            </a:rPr>
            <a:t>Future Recommendations and Project Review</a:t>
          </a:r>
        </a:p>
      </dgm:t>
    </dgm:pt>
    <dgm:pt modelId="{E29CD63B-B50B-4965-B7BF-9F15740D844B}" type="parTrans" cxnId="{51356433-F76C-46D8-AF99-650E7B670E7D}">
      <dgm:prSet/>
      <dgm:spPr/>
      <dgm:t>
        <a:bodyPr/>
        <a:lstStyle/>
        <a:p>
          <a:endParaRPr lang="en-US"/>
        </a:p>
      </dgm:t>
    </dgm:pt>
    <dgm:pt modelId="{4AB65027-F76A-429C-A8E7-79696EA91E5B}" type="sibTrans" cxnId="{51356433-F76C-46D8-AF99-650E7B670E7D}">
      <dgm:prSet/>
      <dgm:spPr/>
      <dgm:t>
        <a:bodyPr/>
        <a:lstStyle/>
        <a:p>
          <a:endParaRPr lang="en-US"/>
        </a:p>
      </dgm:t>
    </dgm:pt>
    <dgm:pt modelId="{C46ACC6B-D2AD-4299-B6A0-F2284ED0CF15}">
      <dgm:prSet/>
      <dgm:spPr/>
      <dgm:t>
        <a:bodyPr/>
        <a:lstStyle/>
        <a:p>
          <a:r>
            <a:rPr lang="en-US">
              <a:latin typeface="Average" panose="020B0604020202020204" charset="0"/>
            </a:rPr>
            <a:t>Q&amp;A</a:t>
          </a:r>
        </a:p>
      </dgm:t>
    </dgm:pt>
    <dgm:pt modelId="{6B631ED4-CDC0-4289-926D-21E197DFC283}" type="parTrans" cxnId="{936B027D-FEEC-4645-9557-95DC92B1BC2C}">
      <dgm:prSet/>
      <dgm:spPr/>
      <dgm:t>
        <a:bodyPr/>
        <a:lstStyle/>
        <a:p>
          <a:endParaRPr lang="en-US"/>
        </a:p>
      </dgm:t>
    </dgm:pt>
    <dgm:pt modelId="{31BC1824-0309-4863-9988-EFDA292319C4}" type="sibTrans" cxnId="{936B027D-FEEC-4645-9557-95DC92B1BC2C}">
      <dgm:prSet/>
      <dgm:spPr/>
      <dgm:t>
        <a:bodyPr/>
        <a:lstStyle/>
        <a:p>
          <a:endParaRPr lang="en-US"/>
        </a:p>
      </dgm:t>
    </dgm:pt>
    <dgm:pt modelId="{C0705B61-13E3-4FFA-A848-91532104AA2B}" type="pres">
      <dgm:prSet presAssocID="{3EBB4DC8-7D46-4D2F-A855-42F937B353D0}" presName="vert0" presStyleCnt="0">
        <dgm:presLayoutVars>
          <dgm:dir/>
          <dgm:animOne val="branch"/>
          <dgm:animLvl val="lvl"/>
        </dgm:presLayoutVars>
      </dgm:prSet>
      <dgm:spPr/>
    </dgm:pt>
    <dgm:pt modelId="{4EA29284-7B75-4BD8-B103-7980DFAE9711}" type="pres">
      <dgm:prSet presAssocID="{9E7AE14D-66EA-4B9D-8FE9-D3906C817918}" presName="thickLine" presStyleLbl="alignNode1" presStyleIdx="0" presStyleCnt="10"/>
      <dgm:spPr/>
    </dgm:pt>
    <dgm:pt modelId="{EE545092-056D-43CB-ABA9-F79F34BF5091}" type="pres">
      <dgm:prSet presAssocID="{9E7AE14D-66EA-4B9D-8FE9-D3906C817918}" presName="horz1" presStyleCnt="0"/>
      <dgm:spPr/>
    </dgm:pt>
    <dgm:pt modelId="{7F6C6880-644B-46D5-B583-B2D18E56C328}" type="pres">
      <dgm:prSet presAssocID="{9E7AE14D-66EA-4B9D-8FE9-D3906C817918}" presName="tx1" presStyleLbl="revTx" presStyleIdx="0" presStyleCnt="10"/>
      <dgm:spPr/>
    </dgm:pt>
    <dgm:pt modelId="{EA0E8B73-8F7A-470D-8C20-EE7446A6980B}" type="pres">
      <dgm:prSet presAssocID="{9E7AE14D-66EA-4B9D-8FE9-D3906C817918}" presName="vert1" presStyleCnt="0"/>
      <dgm:spPr/>
    </dgm:pt>
    <dgm:pt modelId="{FF91B644-BDC2-458C-BD75-0FA1CE221229}" type="pres">
      <dgm:prSet presAssocID="{46B64E0E-A1C2-40C9-B5CB-5CC07B1B808E}" presName="thickLine" presStyleLbl="alignNode1" presStyleIdx="1" presStyleCnt="10"/>
      <dgm:spPr/>
    </dgm:pt>
    <dgm:pt modelId="{797BEDD4-E343-4D2A-A205-A2C386AD0403}" type="pres">
      <dgm:prSet presAssocID="{46B64E0E-A1C2-40C9-B5CB-5CC07B1B808E}" presName="horz1" presStyleCnt="0"/>
      <dgm:spPr/>
    </dgm:pt>
    <dgm:pt modelId="{550D1F79-2B60-447E-994C-7A7DC72334F8}" type="pres">
      <dgm:prSet presAssocID="{46B64E0E-A1C2-40C9-B5CB-5CC07B1B808E}" presName="tx1" presStyleLbl="revTx" presStyleIdx="1" presStyleCnt="10"/>
      <dgm:spPr/>
    </dgm:pt>
    <dgm:pt modelId="{5CC3AB69-1EC8-440E-A6E2-5FAF41E081AE}" type="pres">
      <dgm:prSet presAssocID="{46B64E0E-A1C2-40C9-B5CB-5CC07B1B808E}" presName="vert1" presStyleCnt="0"/>
      <dgm:spPr/>
    </dgm:pt>
    <dgm:pt modelId="{3730ED31-94DB-4701-A135-E97C3ED16240}" type="pres">
      <dgm:prSet presAssocID="{A47CD32D-10B7-4EA2-A6F9-0B4F56AC7A69}" presName="thickLine" presStyleLbl="alignNode1" presStyleIdx="2" presStyleCnt="10"/>
      <dgm:spPr/>
    </dgm:pt>
    <dgm:pt modelId="{34D905EE-2D9F-443D-A589-D8980A5D1F9A}" type="pres">
      <dgm:prSet presAssocID="{A47CD32D-10B7-4EA2-A6F9-0B4F56AC7A69}" presName="horz1" presStyleCnt="0"/>
      <dgm:spPr/>
    </dgm:pt>
    <dgm:pt modelId="{307584EB-9FE6-4AD8-8207-8DB7A909AC16}" type="pres">
      <dgm:prSet presAssocID="{A47CD32D-10B7-4EA2-A6F9-0B4F56AC7A69}" presName="tx1" presStyleLbl="revTx" presStyleIdx="2" presStyleCnt="10"/>
      <dgm:spPr/>
    </dgm:pt>
    <dgm:pt modelId="{E3F2C4E8-7BAB-485B-9F43-A637462947FD}" type="pres">
      <dgm:prSet presAssocID="{A47CD32D-10B7-4EA2-A6F9-0B4F56AC7A69}" presName="vert1" presStyleCnt="0"/>
      <dgm:spPr/>
    </dgm:pt>
    <dgm:pt modelId="{CFB7F9F0-CE2B-4A2F-8672-8B155E528B4E}" type="pres">
      <dgm:prSet presAssocID="{D5C921D9-AEEF-4EB7-BBB9-16A2ABC7E409}" presName="thickLine" presStyleLbl="alignNode1" presStyleIdx="3" presStyleCnt="10"/>
      <dgm:spPr/>
    </dgm:pt>
    <dgm:pt modelId="{93C0A116-E68A-40C9-BA80-85A0D1D6BA93}" type="pres">
      <dgm:prSet presAssocID="{D5C921D9-AEEF-4EB7-BBB9-16A2ABC7E409}" presName="horz1" presStyleCnt="0"/>
      <dgm:spPr/>
    </dgm:pt>
    <dgm:pt modelId="{454B2742-E041-475D-9E91-73CC9B0FEE52}" type="pres">
      <dgm:prSet presAssocID="{D5C921D9-AEEF-4EB7-BBB9-16A2ABC7E409}" presName="tx1" presStyleLbl="revTx" presStyleIdx="3" presStyleCnt="10"/>
      <dgm:spPr/>
    </dgm:pt>
    <dgm:pt modelId="{EDB041D7-9014-422E-A35C-2A66D3D92943}" type="pres">
      <dgm:prSet presAssocID="{D5C921D9-AEEF-4EB7-BBB9-16A2ABC7E409}" presName="vert1" presStyleCnt="0"/>
      <dgm:spPr/>
    </dgm:pt>
    <dgm:pt modelId="{A85207A1-8914-4CC9-A976-1C7415B9E734}" type="pres">
      <dgm:prSet presAssocID="{A9C4FD33-2BC0-4000-A679-F5CB595ACEBB}" presName="thickLine" presStyleLbl="alignNode1" presStyleIdx="4" presStyleCnt="10"/>
      <dgm:spPr/>
    </dgm:pt>
    <dgm:pt modelId="{EEDD0726-1234-4F8E-91E5-DBF4EBF1A85E}" type="pres">
      <dgm:prSet presAssocID="{A9C4FD33-2BC0-4000-A679-F5CB595ACEBB}" presName="horz1" presStyleCnt="0"/>
      <dgm:spPr/>
    </dgm:pt>
    <dgm:pt modelId="{0A9E1680-9181-473E-9698-916DE8F473E2}" type="pres">
      <dgm:prSet presAssocID="{A9C4FD33-2BC0-4000-A679-F5CB595ACEBB}" presName="tx1" presStyleLbl="revTx" presStyleIdx="4" presStyleCnt="10"/>
      <dgm:spPr/>
    </dgm:pt>
    <dgm:pt modelId="{C663030E-9C87-40E6-88C6-A631D9167802}" type="pres">
      <dgm:prSet presAssocID="{A9C4FD33-2BC0-4000-A679-F5CB595ACEBB}" presName="vert1" presStyleCnt="0"/>
      <dgm:spPr/>
    </dgm:pt>
    <dgm:pt modelId="{E24EFC0B-9D15-407E-BE47-B8471607F14B}" type="pres">
      <dgm:prSet presAssocID="{B042AB55-1DC0-4681-89E9-BCC115E8477E}" presName="thickLine" presStyleLbl="alignNode1" presStyleIdx="5" presStyleCnt="10"/>
      <dgm:spPr/>
    </dgm:pt>
    <dgm:pt modelId="{88B7D7C2-633B-48A4-ACF9-4FBEAE4C22D9}" type="pres">
      <dgm:prSet presAssocID="{B042AB55-1DC0-4681-89E9-BCC115E8477E}" presName="horz1" presStyleCnt="0"/>
      <dgm:spPr/>
    </dgm:pt>
    <dgm:pt modelId="{A3974245-206F-40DC-ACF4-B2B3E6A19043}" type="pres">
      <dgm:prSet presAssocID="{B042AB55-1DC0-4681-89E9-BCC115E8477E}" presName="tx1" presStyleLbl="revTx" presStyleIdx="5" presStyleCnt="10"/>
      <dgm:spPr/>
    </dgm:pt>
    <dgm:pt modelId="{B56BEFF7-8F0A-4C4F-A20C-B9D2216BCF05}" type="pres">
      <dgm:prSet presAssocID="{B042AB55-1DC0-4681-89E9-BCC115E8477E}" presName="vert1" presStyleCnt="0"/>
      <dgm:spPr/>
    </dgm:pt>
    <dgm:pt modelId="{D94CE646-BF38-4798-896C-A7C36AB0467E}" type="pres">
      <dgm:prSet presAssocID="{6522C566-F630-4ABF-B496-4EE68317CF8D}" presName="thickLine" presStyleLbl="alignNode1" presStyleIdx="6" presStyleCnt="10"/>
      <dgm:spPr/>
    </dgm:pt>
    <dgm:pt modelId="{93B686EB-7789-48F2-A969-AAEBCB861FD1}" type="pres">
      <dgm:prSet presAssocID="{6522C566-F630-4ABF-B496-4EE68317CF8D}" presName="horz1" presStyleCnt="0"/>
      <dgm:spPr/>
    </dgm:pt>
    <dgm:pt modelId="{581D599B-1772-43EB-BD24-780B0890719E}" type="pres">
      <dgm:prSet presAssocID="{6522C566-F630-4ABF-B496-4EE68317CF8D}" presName="tx1" presStyleLbl="revTx" presStyleIdx="6" presStyleCnt="10"/>
      <dgm:spPr/>
    </dgm:pt>
    <dgm:pt modelId="{02069F6D-1076-4A29-9184-B97255422772}" type="pres">
      <dgm:prSet presAssocID="{6522C566-F630-4ABF-B496-4EE68317CF8D}" presName="vert1" presStyleCnt="0"/>
      <dgm:spPr/>
    </dgm:pt>
    <dgm:pt modelId="{811A25FD-F7B6-4582-A81E-0451F55DF4AE}" type="pres">
      <dgm:prSet presAssocID="{F37E2A23-9AC0-4149-AAFD-3A1FD4C40DB9}" presName="thickLine" presStyleLbl="alignNode1" presStyleIdx="7" presStyleCnt="10"/>
      <dgm:spPr/>
    </dgm:pt>
    <dgm:pt modelId="{6FFD27A9-AA29-4A7B-BE1F-AC75DCE9EB8D}" type="pres">
      <dgm:prSet presAssocID="{F37E2A23-9AC0-4149-AAFD-3A1FD4C40DB9}" presName="horz1" presStyleCnt="0"/>
      <dgm:spPr/>
    </dgm:pt>
    <dgm:pt modelId="{689DFEAF-3D4A-4870-9F30-DF135E1328D7}" type="pres">
      <dgm:prSet presAssocID="{F37E2A23-9AC0-4149-AAFD-3A1FD4C40DB9}" presName="tx1" presStyleLbl="revTx" presStyleIdx="7" presStyleCnt="10"/>
      <dgm:spPr/>
    </dgm:pt>
    <dgm:pt modelId="{2F42091E-EE8B-4ABA-8A6E-6A31A6C6C7BA}" type="pres">
      <dgm:prSet presAssocID="{F37E2A23-9AC0-4149-AAFD-3A1FD4C40DB9}" presName="vert1" presStyleCnt="0"/>
      <dgm:spPr/>
    </dgm:pt>
    <dgm:pt modelId="{BF5BC88D-48DE-4AB1-BFCE-80353526EB59}" type="pres">
      <dgm:prSet presAssocID="{D3905D51-96C6-4064-A1FA-5789A64035BE}" presName="thickLine" presStyleLbl="alignNode1" presStyleIdx="8" presStyleCnt="10"/>
      <dgm:spPr/>
    </dgm:pt>
    <dgm:pt modelId="{B9142756-C19C-4263-B55D-5AA990F2A6B1}" type="pres">
      <dgm:prSet presAssocID="{D3905D51-96C6-4064-A1FA-5789A64035BE}" presName="horz1" presStyleCnt="0"/>
      <dgm:spPr/>
    </dgm:pt>
    <dgm:pt modelId="{5370234F-1891-4EFB-A5D8-FA1BC1CC8396}" type="pres">
      <dgm:prSet presAssocID="{D3905D51-96C6-4064-A1FA-5789A64035BE}" presName="tx1" presStyleLbl="revTx" presStyleIdx="8" presStyleCnt="10"/>
      <dgm:spPr/>
    </dgm:pt>
    <dgm:pt modelId="{56570AC5-5053-4AB2-8E77-19BDF44C7C3D}" type="pres">
      <dgm:prSet presAssocID="{D3905D51-96C6-4064-A1FA-5789A64035BE}" presName="vert1" presStyleCnt="0"/>
      <dgm:spPr/>
    </dgm:pt>
    <dgm:pt modelId="{2710125F-59DA-4CD4-8E06-0A27BD2E204E}" type="pres">
      <dgm:prSet presAssocID="{C46ACC6B-D2AD-4299-B6A0-F2284ED0CF15}" presName="thickLine" presStyleLbl="alignNode1" presStyleIdx="9" presStyleCnt="10"/>
      <dgm:spPr/>
    </dgm:pt>
    <dgm:pt modelId="{E316C5FA-BE20-4739-99ED-4B607DC43BD5}" type="pres">
      <dgm:prSet presAssocID="{C46ACC6B-D2AD-4299-B6A0-F2284ED0CF15}" presName="horz1" presStyleCnt="0"/>
      <dgm:spPr/>
    </dgm:pt>
    <dgm:pt modelId="{2050456E-27FB-4106-8499-1C9934451BEA}" type="pres">
      <dgm:prSet presAssocID="{C46ACC6B-D2AD-4299-B6A0-F2284ED0CF15}" presName="tx1" presStyleLbl="revTx" presStyleIdx="9" presStyleCnt="10"/>
      <dgm:spPr/>
    </dgm:pt>
    <dgm:pt modelId="{7628AD93-6174-4FCB-A033-99237FF9260D}" type="pres">
      <dgm:prSet presAssocID="{C46ACC6B-D2AD-4299-B6A0-F2284ED0CF15}" presName="vert1" presStyleCnt="0"/>
      <dgm:spPr/>
    </dgm:pt>
  </dgm:ptLst>
  <dgm:cxnLst>
    <dgm:cxn modelId="{51356433-F76C-46D8-AF99-650E7B670E7D}" srcId="{3EBB4DC8-7D46-4D2F-A855-42F937B353D0}" destId="{D3905D51-96C6-4064-A1FA-5789A64035BE}" srcOrd="8" destOrd="0" parTransId="{E29CD63B-B50B-4965-B7BF-9F15740D844B}" sibTransId="{4AB65027-F76A-429C-A8E7-79696EA91E5B}"/>
    <dgm:cxn modelId="{3C9B6B35-D829-4EEF-BB45-36AD80832C5F}" type="presOf" srcId="{6522C566-F630-4ABF-B496-4EE68317CF8D}" destId="{581D599B-1772-43EB-BD24-780B0890719E}" srcOrd="0" destOrd="0" presId="urn:microsoft.com/office/officeart/2008/layout/LinedList"/>
    <dgm:cxn modelId="{13C37B61-792D-4385-A7E0-E63E2D192B3E}" type="presOf" srcId="{3EBB4DC8-7D46-4D2F-A855-42F937B353D0}" destId="{C0705B61-13E3-4FFA-A848-91532104AA2B}" srcOrd="0" destOrd="0" presId="urn:microsoft.com/office/officeart/2008/layout/LinedList"/>
    <dgm:cxn modelId="{9D4A1C6B-2777-4492-8DEC-C0B0E310F536}" type="presOf" srcId="{A47CD32D-10B7-4EA2-A6F9-0B4F56AC7A69}" destId="{307584EB-9FE6-4AD8-8207-8DB7A909AC16}" srcOrd="0" destOrd="0" presId="urn:microsoft.com/office/officeart/2008/layout/LinedList"/>
    <dgm:cxn modelId="{3FD60C6F-63C4-4C35-9D2F-5B25D17A6E2F}" srcId="{3EBB4DC8-7D46-4D2F-A855-42F937B353D0}" destId="{F37E2A23-9AC0-4149-AAFD-3A1FD4C40DB9}" srcOrd="7" destOrd="0" parTransId="{ECFCB5C2-D54E-4E1E-8705-9032ECF559F1}" sibTransId="{A62C0738-E990-4266-8D5F-B798FB99764E}"/>
    <dgm:cxn modelId="{AA362D50-7C45-4527-B71A-AE6D153CE7BB}" srcId="{3EBB4DC8-7D46-4D2F-A855-42F937B353D0}" destId="{D5C921D9-AEEF-4EB7-BBB9-16A2ABC7E409}" srcOrd="3" destOrd="0" parTransId="{407E084C-A218-487E-8483-C748A1738049}" sibTransId="{B1461285-59B9-47FF-AFD6-2F35BBA3B11C}"/>
    <dgm:cxn modelId="{936B027D-FEEC-4645-9557-95DC92B1BC2C}" srcId="{3EBB4DC8-7D46-4D2F-A855-42F937B353D0}" destId="{C46ACC6B-D2AD-4299-B6A0-F2284ED0CF15}" srcOrd="9" destOrd="0" parTransId="{6B631ED4-CDC0-4289-926D-21E197DFC283}" sibTransId="{31BC1824-0309-4863-9988-EFDA292319C4}"/>
    <dgm:cxn modelId="{B48B7D80-0F17-4334-A86C-CC3401B730DB}" type="presOf" srcId="{C46ACC6B-D2AD-4299-B6A0-F2284ED0CF15}" destId="{2050456E-27FB-4106-8499-1C9934451BEA}" srcOrd="0" destOrd="0" presId="urn:microsoft.com/office/officeart/2008/layout/LinedList"/>
    <dgm:cxn modelId="{405C418F-2F11-493B-80E7-DE6AA1098206}" srcId="{3EBB4DC8-7D46-4D2F-A855-42F937B353D0}" destId="{46B64E0E-A1C2-40C9-B5CB-5CC07B1B808E}" srcOrd="1" destOrd="0" parTransId="{970F387E-063E-438C-8273-65CF1953541C}" sibTransId="{04030BB5-F18D-43F1-B1E7-441A77C8B556}"/>
    <dgm:cxn modelId="{E57AC8A5-935D-4433-8A11-1105AB1C8987}" type="presOf" srcId="{B042AB55-1DC0-4681-89E9-BCC115E8477E}" destId="{A3974245-206F-40DC-ACF4-B2B3E6A19043}" srcOrd="0" destOrd="0" presId="urn:microsoft.com/office/officeart/2008/layout/LinedList"/>
    <dgm:cxn modelId="{F0EB82A6-9C49-46E3-8E5D-1DB4136E7B13}" type="presOf" srcId="{D5C921D9-AEEF-4EB7-BBB9-16A2ABC7E409}" destId="{454B2742-E041-475D-9E91-73CC9B0FEE52}" srcOrd="0" destOrd="0" presId="urn:microsoft.com/office/officeart/2008/layout/LinedList"/>
    <dgm:cxn modelId="{F80FE1AA-DF90-40F4-B95E-98424616B107}" type="presOf" srcId="{A9C4FD33-2BC0-4000-A679-F5CB595ACEBB}" destId="{0A9E1680-9181-473E-9698-916DE8F473E2}" srcOrd="0" destOrd="0" presId="urn:microsoft.com/office/officeart/2008/layout/LinedList"/>
    <dgm:cxn modelId="{3BAE60C3-8631-4CAE-9298-78FA5CF73FB8}" type="presOf" srcId="{D3905D51-96C6-4064-A1FA-5789A64035BE}" destId="{5370234F-1891-4EFB-A5D8-FA1BC1CC8396}" srcOrd="0" destOrd="0" presId="urn:microsoft.com/office/officeart/2008/layout/LinedList"/>
    <dgm:cxn modelId="{DCA571D1-54AD-4A2D-B76F-12AD5DABD12E}" srcId="{3EBB4DC8-7D46-4D2F-A855-42F937B353D0}" destId="{A47CD32D-10B7-4EA2-A6F9-0B4F56AC7A69}" srcOrd="2" destOrd="0" parTransId="{D0A03945-0044-4CCC-8B5F-B1639997BBCA}" sibTransId="{86B88CD2-1A28-429E-B54D-3B91B784643F}"/>
    <dgm:cxn modelId="{1D2371D5-EF43-447C-B20C-DE3CC0497775}" type="presOf" srcId="{9E7AE14D-66EA-4B9D-8FE9-D3906C817918}" destId="{7F6C6880-644B-46D5-B583-B2D18E56C328}" srcOrd="0" destOrd="0" presId="urn:microsoft.com/office/officeart/2008/layout/LinedList"/>
    <dgm:cxn modelId="{71EF2CD6-CB41-443F-8C95-69361F95A6AB}" type="presOf" srcId="{46B64E0E-A1C2-40C9-B5CB-5CC07B1B808E}" destId="{550D1F79-2B60-447E-994C-7A7DC72334F8}" srcOrd="0" destOrd="0" presId="urn:microsoft.com/office/officeart/2008/layout/LinedList"/>
    <dgm:cxn modelId="{D956CFDC-9AA2-41D8-A4D3-8E6C6963E352}" type="presOf" srcId="{F37E2A23-9AC0-4149-AAFD-3A1FD4C40DB9}" destId="{689DFEAF-3D4A-4870-9F30-DF135E1328D7}" srcOrd="0" destOrd="0" presId="urn:microsoft.com/office/officeart/2008/layout/LinedList"/>
    <dgm:cxn modelId="{0B13B6DF-3201-4D15-94B3-A36FA2007F90}" srcId="{3EBB4DC8-7D46-4D2F-A855-42F937B353D0}" destId="{B042AB55-1DC0-4681-89E9-BCC115E8477E}" srcOrd="5" destOrd="0" parTransId="{3A0BE93D-A825-4B5F-8AF1-09B5909F55FD}" sibTransId="{ED8FC2A1-DA8A-45A1-9327-2D534C422350}"/>
    <dgm:cxn modelId="{AFC208E4-1724-4A9E-8E0C-2F31B98C1D6F}" srcId="{3EBB4DC8-7D46-4D2F-A855-42F937B353D0}" destId="{6522C566-F630-4ABF-B496-4EE68317CF8D}" srcOrd="6" destOrd="0" parTransId="{AF14AF92-0A8D-4A39-A89F-B8098C018784}" sibTransId="{CDE7A92C-CE52-4A25-A56A-5F8FFF289118}"/>
    <dgm:cxn modelId="{A19C4BEE-ACA6-4F1C-AC7B-7110D0554A9C}" srcId="{3EBB4DC8-7D46-4D2F-A855-42F937B353D0}" destId="{9E7AE14D-66EA-4B9D-8FE9-D3906C817918}" srcOrd="0" destOrd="0" parTransId="{1EA75A3C-E61D-4268-BC29-47DC3CC52FB7}" sibTransId="{B7867631-36D2-4924-80C0-C3D3DE4D1B73}"/>
    <dgm:cxn modelId="{D73198F2-E478-4FCE-BDE6-9A2ACDB324FF}" srcId="{3EBB4DC8-7D46-4D2F-A855-42F937B353D0}" destId="{A9C4FD33-2BC0-4000-A679-F5CB595ACEBB}" srcOrd="4" destOrd="0" parTransId="{A43BBF97-1AD3-46B2-87F3-6BE694C8A5F5}" sibTransId="{161D4DAA-C563-4BFE-BEF8-A5EF130655DE}"/>
    <dgm:cxn modelId="{2214222B-DB47-4997-A9D9-4FEDD72F7D83}" type="presParOf" srcId="{C0705B61-13E3-4FFA-A848-91532104AA2B}" destId="{4EA29284-7B75-4BD8-B103-7980DFAE9711}" srcOrd="0" destOrd="0" presId="urn:microsoft.com/office/officeart/2008/layout/LinedList"/>
    <dgm:cxn modelId="{15A0DE60-A30B-4028-A312-D2F644E833F8}" type="presParOf" srcId="{C0705B61-13E3-4FFA-A848-91532104AA2B}" destId="{EE545092-056D-43CB-ABA9-F79F34BF5091}" srcOrd="1" destOrd="0" presId="urn:microsoft.com/office/officeart/2008/layout/LinedList"/>
    <dgm:cxn modelId="{F76F6193-737E-4F7B-9632-DD634E87D9E8}" type="presParOf" srcId="{EE545092-056D-43CB-ABA9-F79F34BF5091}" destId="{7F6C6880-644B-46D5-B583-B2D18E56C328}" srcOrd="0" destOrd="0" presId="urn:microsoft.com/office/officeart/2008/layout/LinedList"/>
    <dgm:cxn modelId="{0B8B3CE2-04AD-4426-966C-7CD14424A370}" type="presParOf" srcId="{EE545092-056D-43CB-ABA9-F79F34BF5091}" destId="{EA0E8B73-8F7A-470D-8C20-EE7446A6980B}" srcOrd="1" destOrd="0" presId="urn:microsoft.com/office/officeart/2008/layout/LinedList"/>
    <dgm:cxn modelId="{508DBB9D-0A32-471A-9115-5007B409C015}" type="presParOf" srcId="{C0705B61-13E3-4FFA-A848-91532104AA2B}" destId="{FF91B644-BDC2-458C-BD75-0FA1CE221229}" srcOrd="2" destOrd="0" presId="urn:microsoft.com/office/officeart/2008/layout/LinedList"/>
    <dgm:cxn modelId="{87422568-BDCD-4CAF-9DAF-0B7C98BAC552}" type="presParOf" srcId="{C0705B61-13E3-4FFA-A848-91532104AA2B}" destId="{797BEDD4-E343-4D2A-A205-A2C386AD0403}" srcOrd="3" destOrd="0" presId="urn:microsoft.com/office/officeart/2008/layout/LinedList"/>
    <dgm:cxn modelId="{729A5A68-6CF7-4055-B094-38688229CD00}" type="presParOf" srcId="{797BEDD4-E343-4D2A-A205-A2C386AD0403}" destId="{550D1F79-2B60-447E-994C-7A7DC72334F8}" srcOrd="0" destOrd="0" presId="urn:microsoft.com/office/officeart/2008/layout/LinedList"/>
    <dgm:cxn modelId="{6F5867EA-990D-4DFD-A9E7-94F3DE2A9515}" type="presParOf" srcId="{797BEDD4-E343-4D2A-A205-A2C386AD0403}" destId="{5CC3AB69-1EC8-440E-A6E2-5FAF41E081AE}" srcOrd="1" destOrd="0" presId="urn:microsoft.com/office/officeart/2008/layout/LinedList"/>
    <dgm:cxn modelId="{08D81128-E019-4F70-AA3F-9621EAD75AB7}" type="presParOf" srcId="{C0705B61-13E3-4FFA-A848-91532104AA2B}" destId="{3730ED31-94DB-4701-A135-E97C3ED16240}" srcOrd="4" destOrd="0" presId="urn:microsoft.com/office/officeart/2008/layout/LinedList"/>
    <dgm:cxn modelId="{2FBE4B8F-9899-4489-85FE-614EE354D758}" type="presParOf" srcId="{C0705B61-13E3-4FFA-A848-91532104AA2B}" destId="{34D905EE-2D9F-443D-A589-D8980A5D1F9A}" srcOrd="5" destOrd="0" presId="urn:microsoft.com/office/officeart/2008/layout/LinedList"/>
    <dgm:cxn modelId="{13F79B0E-AB51-4D6B-AC6E-4C830F0BA67C}" type="presParOf" srcId="{34D905EE-2D9F-443D-A589-D8980A5D1F9A}" destId="{307584EB-9FE6-4AD8-8207-8DB7A909AC16}" srcOrd="0" destOrd="0" presId="urn:microsoft.com/office/officeart/2008/layout/LinedList"/>
    <dgm:cxn modelId="{3F5C70A9-1FA7-4828-914B-BE155567E554}" type="presParOf" srcId="{34D905EE-2D9F-443D-A589-D8980A5D1F9A}" destId="{E3F2C4E8-7BAB-485B-9F43-A637462947FD}" srcOrd="1" destOrd="0" presId="urn:microsoft.com/office/officeart/2008/layout/LinedList"/>
    <dgm:cxn modelId="{1BF59613-F74B-49AA-8A8B-6C65663E0CF3}" type="presParOf" srcId="{C0705B61-13E3-4FFA-A848-91532104AA2B}" destId="{CFB7F9F0-CE2B-4A2F-8672-8B155E528B4E}" srcOrd="6" destOrd="0" presId="urn:microsoft.com/office/officeart/2008/layout/LinedList"/>
    <dgm:cxn modelId="{2E6A3632-CCD9-4D78-B5DB-CC5BFCC278A7}" type="presParOf" srcId="{C0705B61-13E3-4FFA-A848-91532104AA2B}" destId="{93C0A116-E68A-40C9-BA80-85A0D1D6BA93}" srcOrd="7" destOrd="0" presId="urn:microsoft.com/office/officeart/2008/layout/LinedList"/>
    <dgm:cxn modelId="{5096C96E-97A1-4172-A40D-B3E507DE5D79}" type="presParOf" srcId="{93C0A116-E68A-40C9-BA80-85A0D1D6BA93}" destId="{454B2742-E041-475D-9E91-73CC9B0FEE52}" srcOrd="0" destOrd="0" presId="urn:microsoft.com/office/officeart/2008/layout/LinedList"/>
    <dgm:cxn modelId="{6198FBDD-27A3-4705-9DCB-37350996B636}" type="presParOf" srcId="{93C0A116-E68A-40C9-BA80-85A0D1D6BA93}" destId="{EDB041D7-9014-422E-A35C-2A66D3D92943}" srcOrd="1" destOrd="0" presId="urn:microsoft.com/office/officeart/2008/layout/LinedList"/>
    <dgm:cxn modelId="{4E9D9EC6-1888-49B6-8025-19AA50CC1752}" type="presParOf" srcId="{C0705B61-13E3-4FFA-A848-91532104AA2B}" destId="{A85207A1-8914-4CC9-A976-1C7415B9E734}" srcOrd="8" destOrd="0" presId="urn:microsoft.com/office/officeart/2008/layout/LinedList"/>
    <dgm:cxn modelId="{0B5B4DEF-B0F1-4334-B6BD-7B4EDA8D421E}" type="presParOf" srcId="{C0705B61-13E3-4FFA-A848-91532104AA2B}" destId="{EEDD0726-1234-4F8E-91E5-DBF4EBF1A85E}" srcOrd="9" destOrd="0" presId="urn:microsoft.com/office/officeart/2008/layout/LinedList"/>
    <dgm:cxn modelId="{FA1E9D31-9E1A-4787-806A-988CD930A7FB}" type="presParOf" srcId="{EEDD0726-1234-4F8E-91E5-DBF4EBF1A85E}" destId="{0A9E1680-9181-473E-9698-916DE8F473E2}" srcOrd="0" destOrd="0" presId="urn:microsoft.com/office/officeart/2008/layout/LinedList"/>
    <dgm:cxn modelId="{4E1D4D23-9069-4B1E-A6DD-58E9BA2C2661}" type="presParOf" srcId="{EEDD0726-1234-4F8E-91E5-DBF4EBF1A85E}" destId="{C663030E-9C87-40E6-88C6-A631D9167802}" srcOrd="1" destOrd="0" presId="urn:microsoft.com/office/officeart/2008/layout/LinedList"/>
    <dgm:cxn modelId="{C9AAEA5B-E384-4E0F-9E97-858EC7832BF8}" type="presParOf" srcId="{C0705B61-13E3-4FFA-A848-91532104AA2B}" destId="{E24EFC0B-9D15-407E-BE47-B8471607F14B}" srcOrd="10" destOrd="0" presId="urn:microsoft.com/office/officeart/2008/layout/LinedList"/>
    <dgm:cxn modelId="{335B0F25-DDF3-4B6B-9649-6F50D1628EE0}" type="presParOf" srcId="{C0705B61-13E3-4FFA-A848-91532104AA2B}" destId="{88B7D7C2-633B-48A4-ACF9-4FBEAE4C22D9}" srcOrd="11" destOrd="0" presId="urn:microsoft.com/office/officeart/2008/layout/LinedList"/>
    <dgm:cxn modelId="{99A217E8-FA7A-4FC0-B082-22B58F4CFB4B}" type="presParOf" srcId="{88B7D7C2-633B-48A4-ACF9-4FBEAE4C22D9}" destId="{A3974245-206F-40DC-ACF4-B2B3E6A19043}" srcOrd="0" destOrd="0" presId="urn:microsoft.com/office/officeart/2008/layout/LinedList"/>
    <dgm:cxn modelId="{53829066-63C2-4C09-90DF-23695EA99641}" type="presParOf" srcId="{88B7D7C2-633B-48A4-ACF9-4FBEAE4C22D9}" destId="{B56BEFF7-8F0A-4C4F-A20C-B9D2216BCF05}" srcOrd="1" destOrd="0" presId="urn:microsoft.com/office/officeart/2008/layout/LinedList"/>
    <dgm:cxn modelId="{D0A9BE2B-B4B1-40EF-AC48-BE783DD4C3BA}" type="presParOf" srcId="{C0705B61-13E3-4FFA-A848-91532104AA2B}" destId="{D94CE646-BF38-4798-896C-A7C36AB0467E}" srcOrd="12" destOrd="0" presId="urn:microsoft.com/office/officeart/2008/layout/LinedList"/>
    <dgm:cxn modelId="{69D7F1CF-6070-49D8-9FBD-6ACE3F75A078}" type="presParOf" srcId="{C0705B61-13E3-4FFA-A848-91532104AA2B}" destId="{93B686EB-7789-48F2-A969-AAEBCB861FD1}" srcOrd="13" destOrd="0" presId="urn:microsoft.com/office/officeart/2008/layout/LinedList"/>
    <dgm:cxn modelId="{3E986630-170D-4AEC-9D2F-49C3037C5FFE}" type="presParOf" srcId="{93B686EB-7789-48F2-A969-AAEBCB861FD1}" destId="{581D599B-1772-43EB-BD24-780B0890719E}" srcOrd="0" destOrd="0" presId="urn:microsoft.com/office/officeart/2008/layout/LinedList"/>
    <dgm:cxn modelId="{86067645-79AD-4447-A23A-665BDD6B7B6F}" type="presParOf" srcId="{93B686EB-7789-48F2-A969-AAEBCB861FD1}" destId="{02069F6D-1076-4A29-9184-B97255422772}" srcOrd="1" destOrd="0" presId="urn:microsoft.com/office/officeart/2008/layout/LinedList"/>
    <dgm:cxn modelId="{ACAA6E1F-3336-4090-A699-3A22EDAA7406}" type="presParOf" srcId="{C0705B61-13E3-4FFA-A848-91532104AA2B}" destId="{811A25FD-F7B6-4582-A81E-0451F55DF4AE}" srcOrd="14" destOrd="0" presId="urn:microsoft.com/office/officeart/2008/layout/LinedList"/>
    <dgm:cxn modelId="{BFA1CEA2-8394-40F2-AAC9-D98923892D4A}" type="presParOf" srcId="{C0705B61-13E3-4FFA-A848-91532104AA2B}" destId="{6FFD27A9-AA29-4A7B-BE1F-AC75DCE9EB8D}" srcOrd="15" destOrd="0" presId="urn:microsoft.com/office/officeart/2008/layout/LinedList"/>
    <dgm:cxn modelId="{A181E7DB-C126-4843-A2BF-2A6DBCF037F9}" type="presParOf" srcId="{6FFD27A9-AA29-4A7B-BE1F-AC75DCE9EB8D}" destId="{689DFEAF-3D4A-4870-9F30-DF135E1328D7}" srcOrd="0" destOrd="0" presId="urn:microsoft.com/office/officeart/2008/layout/LinedList"/>
    <dgm:cxn modelId="{7D7C388D-D3A4-48B0-8278-67E5D1CC9E57}" type="presParOf" srcId="{6FFD27A9-AA29-4A7B-BE1F-AC75DCE9EB8D}" destId="{2F42091E-EE8B-4ABA-8A6E-6A31A6C6C7BA}" srcOrd="1" destOrd="0" presId="urn:microsoft.com/office/officeart/2008/layout/LinedList"/>
    <dgm:cxn modelId="{F1661578-B339-4D16-B1BD-29C19A3098A1}" type="presParOf" srcId="{C0705B61-13E3-4FFA-A848-91532104AA2B}" destId="{BF5BC88D-48DE-4AB1-BFCE-80353526EB59}" srcOrd="16" destOrd="0" presId="urn:microsoft.com/office/officeart/2008/layout/LinedList"/>
    <dgm:cxn modelId="{4B7742F4-F428-4B5B-B9CD-87B4D545BA9D}" type="presParOf" srcId="{C0705B61-13E3-4FFA-A848-91532104AA2B}" destId="{B9142756-C19C-4263-B55D-5AA990F2A6B1}" srcOrd="17" destOrd="0" presId="urn:microsoft.com/office/officeart/2008/layout/LinedList"/>
    <dgm:cxn modelId="{9EC422D3-9049-4AA8-B3E4-CCC38F8F343C}" type="presParOf" srcId="{B9142756-C19C-4263-B55D-5AA990F2A6B1}" destId="{5370234F-1891-4EFB-A5D8-FA1BC1CC8396}" srcOrd="0" destOrd="0" presId="urn:microsoft.com/office/officeart/2008/layout/LinedList"/>
    <dgm:cxn modelId="{3DEBCCF9-1DB5-4A7F-967E-766E4F7149E4}" type="presParOf" srcId="{B9142756-C19C-4263-B55D-5AA990F2A6B1}" destId="{56570AC5-5053-4AB2-8E77-19BDF44C7C3D}" srcOrd="1" destOrd="0" presId="urn:microsoft.com/office/officeart/2008/layout/LinedList"/>
    <dgm:cxn modelId="{3503B3DF-5A28-4B9E-9444-20477991C608}" type="presParOf" srcId="{C0705B61-13E3-4FFA-A848-91532104AA2B}" destId="{2710125F-59DA-4CD4-8E06-0A27BD2E204E}" srcOrd="18" destOrd="0" presId="urn:microsoft.com/office/officeart/2008/layout/LinedList"/>
    <dgm:cxn modelId="{414D6C71-0CAB-478D-AA88-27B12177F727}" type="presParOf" srcId="{C0705B61-13E3-4FFA-A848-91532104AA2B}" destId="{E316C5FA-BE20-4739-99ED-4B607DC43BD5}" srcOrd="19" destOrd="0" presId="urn:microsoft.com/office/officeart/2008/layout/LinedList"/>
    <dgm:cxn modelId="{FD6EFC0B-C22B-4124-9EF8-10B6F19726AD}" type="presParOf" srcId="{E316C5FA-BE20-4739-99ED-4B607DC43BD5}" destId="{2050456E-27FB-4106-8499-1C9934451BEA}" srcOrd="0" destOrd="0" presId="urn:microsoft.com/office/officeart/2008/layout/LinedList"/>
    <dgm:cxn modelId="{71479F70-1B93-450D-A9ED-B8D07F6AE371}" type="presParOf" srcId="{E316C5FA-BE20-4739-99ED-4B607DC43BD5}" destId="{7628AD93-6174-4FCB-A033-99237FF926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4E309C-9488-4EEF-9DBF-C8D3D5AD72A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7DA4A752-2126-481C-B792-BBE2F89D2C3E}">
      <dgm:prSet/>
      <dgm:spPr/>
      <dgm:t>
        <a:bodyPr/>
        <a:lstStyle/>
        <a:p>
          <a:r>
            <a:rPr lang="en-US">
              <a:latin typeface="Average" panose="020B0604020202020204" charset="0"/>
            </a:rPr>
            <a:t>Questions </a:t>
          </a:r>
        </a:p>
      </dgm:t>
    </dgm:pt>
    <dgm:pt modelId="{54CC298C-E84F-4837-9AD8-875C9AADCDAD}" type="parTrans" cxnId="{37CEBA91-7784-4D6C-91B2-84447C1D88B5}">
      <dgm:prSet/>
      <dgm:spPr/>
      <dgm:t>
        <a:bodyPr/>
        <a:lstStyle/>
        <a:p>
          <a:endParaRPr lang="en-US"/>
        </a:p>
      </dgm:t>
    </dgm:pt>
    <dgm:pt modelId="{AE254C0C-B1C3-4C81-8804-AD8CF54561FE}" type="sibTrans" cxnId="{37CEBA91-7784-4D6C-91B2-84447C1D88B5}">
      <dgm:prSet/>
      <dgm:spPr/>
      <dgm:t>
        <a:bodyPr/>
        <a:lstStyle/>
        <a:p>
          <a:endParaRPr lang="en-US"/>
        </a:p>
      </dgm:t>
    </dgm:pt>
    <dgm:pt modelId="{64A0EF30-85B2-49E2-A5C4-2CD3346DB18B}">
      <dgm:prSet/>
      <dgm:spPr/>
      <dgm:t>
        <a:bodyPr/>
        <a:lstStyle/>
        <a:p>
          <a:r>
            <a:rPr lang="en-US" dirty="0">
              <a:latin typeface="Average" panose="020B0604020202020204" charset="0"/>
            </a:rPr>
            <a:t>How will California County hospitals perform when comparing hospital ratings and the total number of adverse events?</a:t>
          </a:r>
        </a:p>
      </dgm:t>
    </dgm:pt>
    <dgm:pt modelId="{08B766E9-F453-451E-8331-225F4D8A096F}" type="parTrans" cxnId="{CAAE3B0B-C418-4A12-9F48-30AEBA35E219}">
      <dgm:prSet/>
      <dgm:spPr/>
      <dgm:t>
        <a:bodyPr/>
        <a:lstStyle/>
        <a:p>
          <a:endParaRPr lang="en-US"/>
        </a:p>
      </dgm:t>
    </dgm:pt>
    <dgm:pt modelId="{7D79843A-4913-4623-8CC7-7726781B13B3}" type="sibTrans" cxnId="{CAAE3B0B-C418-4A12-9F48-30AEBA35E219}">
      <dgm:prSet/>
      <dgm:spPr/>
      <dgm:t>
        <a:bodyPr/>
        <a:lstStyle/>
        <a:p>
          <a:endParaRPr lang="en-US"/>
        </a:p>
      </dgm:t>
    </dgm:pt>
    <dgm:pt modelId="{56424DBA-53E4-4CC0-A056-95AB979FA27A}">
      <dgm:prSet/>
      <dgm:spPr/>
      <dgm:t>
        <a:bodyPr/>
        <a:lstStyle/>
        <a:p>
          <a:r>
            <a:rPr lang="en-US" dirty="0">
              <a:latin typeface="Average" panose="020B0604020202020204" charset="0"/>
            </a:rPr>
            <a:t>How does a county’s percentage of poverty correlate to hospital procedure performance rating?</a:t>
          </a:r>
        </a:p>
      </dgm:t>
    </dgm:pt>
    <dgm:pt modelId="{EAF4BB0A-AF37-4352-9B7B-F28CDAD93390}" type="parTrans" cxnId="{6759263A-28D3-458B-B958-D747EB08646D}">
      <dgm:prSet/>
      <dgm:spPr/>
      <dgm:t>
        <a:bodyPr/>
        <a:lstStyle/>
        <a:p>
          <a:endParaRPr lang="en-US"/>
        </a:p>
      </dgm:t>
    </dgm:pt>
    <dgm:pt modelId="{6D8B33BD-9212-4061-9CFC-31044F36B0C4}" type="sibTrans" cxnId="{6759263A-28D3-458B-B958-D747EB08646D}">
      <dgm:prSet/>
      <dgm:spPr/>
      <dgm:t>
        <a:bodyPr/>
        <a:lstStyle/>
        <a:p>
          <a:endParaRPr lang="en-US"/>
        </a:p>
      </dgm:t>
    </dgm:pt>
    <dgm:pt modelId="{6E771F8E-8425-491A-A845-9E94C11FDF10}" type="pres">
      <dgm:prSet presAssocID="{C24E309C-9488-4EEF-9DBF-C8D3D5AD72AF}" presName="Name0" presStyleCnt="0">
        <dgm:presLayoutVars>
          <dgm:dir/>
          <dgm:animLvl val="lvl"/>
          <dgm:resizeHandles val="exact"/>
        </dgm:presLayoutVars>
      </dgm:prSet>
      <dgm:spPr/>
    </dgm:pt>
    <dgm:pt modelId="{22F05FFE-3248-44B9-A3D0-093D85D0A93F}" type="pres">
      <dgm:prSet presAssocID="{7DA4A752-2126-481C-B792-BBE2F89D2C3E}" presName="boxAndChildren" presStyleCnt="0"/>
      <dgm:spPr/>
    </dgm:pt>
    <dgm:pt modelId="{B1BD15C6-D48E-4ABF-832B-5EBCCFB6224C}" type="pres">
      <dgm:prSet presAssocID="{7DA4A752-2126-481C-B792-BBE2F89D2C3E}" presName="parentTextBox" presStyleLbl="node1" presStyleIdx="0" presStyleCnt="1"/>
      <dgm:spPr/>
    </dgm:pt>
    <dgm:pt modelId="{9E3715B4-56B3-45B8-8C9F-4C172FDA87DC}" type="pres">
      <dgm:prSet presAssocID="{7DA4A752-2126-481C-B792-BBE2F89D2C3E}" presName="entireBox" presStyleLbl="node1" presStyleIdx="0" presStyleCnt="1" custLinFactNeighborX="13729" custLinFactNeighborY="7220"/>
      <dgm:spPr/>
    </dgm:pt>
    <dgm:pt modelId="{7C4B5B7B-81A5-41F0-B1B2-95D202622912}" type="pres">
      <dgm:prSet presAssocID="{7DA4A752-2126-481C-B792-BBE2F89D2C3E}" presName="descendantBox" presStyleCnt="0"/>
      <dgm:spPr/>
    </dgm:pt>
    <dgm:pt modelId="{3C51105A-2ADD-4C9E-A8A7-29D0181D277C}" type="pres">
      <dgm:prSet presAssocID="{64A0EF30-85B2-49E2-A5C4-2CD3346DB18B}" presName="childTextBox" presStyleLbl="fgAccFollowNode1" presStyleIdx="0" presStyleCnt="2">
        <dgm:presLayoutVars>
          <dgm:bulletEnabled val="1"/>
        </dgm:presLayoutVars>
      </dgm:prSet>
      <dgm:spPr/>
    </dgm:pt>
    <dgm:pt modelId="{1BD90E97-FFD5-4226-AA77-6E470DD92E98}" type="pres">
      <dgm:prSet presAssocID="{56424DBA-53E4-4CC0-A056-95AB979FA27A}" presName="childTextBox" presStyleLbl="fgAccFollowNode1" presStyleIdx="1" presStyleCnt="2">
        <dgm:presLayoutVars>
          <dgm:bulletEnabled val="1"/>
        </dgm:presLayoutVars>
      </dgm:prSet>
      <dgm:spPr/>
    </dgm:pt>
  </dgm:ptLst>
  <dgm:cxnLst>
    <dgm:cxn modelId="{CAAE3B0B-C418-4A12-9F48-30AEBA35E219}" srcId="{7DA4A752-2126-481C-B792-BBE2F89D2C3E}" destId="{64A0EF30-85B2-49E2-A5C4-2CD3346DB18B}" srcOrd="0" destOrd="0" parTransId="{08B766E9-F453-451E-8331-225F4D8A096F}" sibTransId="{7D79843A-4913-4623-8CC7-7726781B13B3}"/>
    <dgm:cxn modelId="{6759263A-28D3-458B-B958-D747EB08646D}" srcId="{7DA4A752-2126-481C-B792-BBE2F89D2C3E}" destId="{56424DBA-53E4-4CC0-A056-95AB979FA27A}" srcOrd="1" destOrd="0" parTransId="{EAF4BB0A-AF37-4352-9B7B-F28CDAD93390}" sibTransId="{6D8B33BD-9212-4061-9CFC-31044F36B0C4}"/>
    <dgm:cxn modelId="{E4EED278-4296-4517-ABBA-B4B03B0C3AE1}" type="presOf" srcId="{7DA4A752-2126-481C-B792-BBE2F89D2C3E}" destId="{B1BD15C6-D48E-4ABF-832B-5EBCCFB6224C}" srcOrd="0" destOrd="0" presId="urn:microsoft.com/office/officeart/2005/8/layout/process4"/>
    <dgm:cxn modelId="{37CEBA91-7784-4D6C-91B2-84447C1D88B5}" srcId="{C24E309C-9488-4EEF-9DBF-C8D3D5AD72AF}" destId="{7DA4A752-2126-481C-B792-BBE2F89D2C3E}" srcOrd="0" destOrd="0" parTransId="{54CC298C-E84F-4837-9AD8-875C9AADCDAD}" sibTransId="{AE254C0C-B1C3-4C81-8804-AD8CF54561FE}"/>
    <dgm:cxn modelId="{E367189D-733F-49DC-8EFC-C17309EA581F}" type="presOf" srcId="{64A0EF30-85B2-49E2-A5C4-2CD3346DB18B}" destId="{3C51105A-2ADD-4C9E-A8A7-29D0181D277C}" srcOrd="0" destOrd="0" presId="urn:microsoft.com/office/officeart/2005/8/layout/process4"/>
    <dgm:cxn modelId="{9C4BB0B4-6493-4861-B18E-CEFFE3AD49BE}" type="presOf" srcId="{56424DBA-53E4-4CC0-A056-95AB979FA27A}" destId="{1BD90E97-FFD5-4226-AA77-6E470DD92E98}" srcOrd="0" destOrd="0" presId="urn:microsoft.com/office/officeart/2005/8/layout/process4"/>
    <dgm:cxn modelId="{3DF52BC5-EA56-4912-9A54-6E1609AAEB62}" type="presOf" srcId="{C24E309C-9488-4EEF-9DBF-C8D3D5AD72AF}" destId="{6E771F8E-8425-491A-A845-9E94C11FDF10}" srcOrd="0" destOrd="0" presId="urn:microsoft.com/office/officeart/2005/8/layout/process4"/>
    <dgm:cxn modelId="{2E8ABAD3-5571-4EE2-B1C0-9C546B4E0564}" type="presOf" srcId="{7DA4A752-2126-481C-B792-BBE2F89D2C3E}" destId="{9E3715B4-56B3-45B8-8C9F-4C172FDA87DC}" srcOrd="1" destOrd="0" presId="urn:microsoft.com/office/officeart/2005/8/layout/process4"/>
    <dgm:cxn modelId="{59315786-98F3-44C8-8777-F009EC891C77}" type="presParOf" srcId="{6E771F8E-8425-491A-A845-9E94C11FDF10}" destId="{22F05FFE-3248-44B9-A3D0-093D85D0A93F}" srcOrd="0" destOrd="0" presId="urn:microsoft.com/office/officeart/2005/8/layout/process4"/>
    <dgm:cxn modelId="{AC13657E-5416-4CF3-B61E-F6AC838F03A9}" type="presParOf" srcId="{22F05FFE-3248-44B9-A3D0-093D85D0A93F}" destId="{B1BD15C6-D48E-4ABF-832B-5EBCCFB6224C}" srcOrd="0" destOrd="0" presId="urn:microsoft.com/office/officeart/2005/8/layout/process4"/>
    <dgm:cxn modelId="{D372A459-597E-4664-8A6E-92BA48A4CFEC}" type="presParOf" srcId="{22F05FFE-3248-44B9-A3D0-093D85D0A93F}" destId="{9E3715B4-56B3-45B8-8C9F-4C172FDA87DC}" srcOrd="1" destOrd="0" presId="urn:microsoft.com/office/officeart/2005/8/layout/process4"/>
    <dgm:cxn modelId="{DD695FAB-1D2E-40A0-ADBF-C38FBB02A987}" type="presParOf" srcId="{22F05FFE-3248-44B9-A3D0-093D85D0A93F}" destId="{7C4B5B7B-81A5-41F0-B1B2-95D202622912}" srcOrd="2" destOrd="0" presId="urn:microsoft.com/office/officeart/2005/8/layout/process4"/>
    <dgm:cxn modelId="{65E08005-6B76-4C71-87E1-C37F0CC23876}" type="presParOf" srcId="{7C4B5B7B-81A5-41F0-B1B2-95D202622912}" destId="{3C51105A-2ADD-4C9E-A8A7-29D0181D277C}" srcOrd="0" destOrd="0" presId="urn:microsoft.com/office/officeart/2005/8/layout/process4"/>
    <dgm:cxn modelId="{280AB79D-C4C3-4C0F-8CB3-F1E3930E6121}" type="presParOf" srcId="{7C4B5B7B-81A5-41F0-B1B2-95D202622912}" destId="{1BD90E97-FFD5-4226-AA77-6E470DD92E98}"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B84E09-5C07-44BC-8452-819AEE2207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5599DB-F01B-4396-BB3E-F834C2D0E360}">
      <dgm:prSet/>
      <dgm:spPr/>
      <dgm:t>
        <a:bodyPr/>
        <a:lstStyle/>
        <a:p>
          <a:pPr>
            <a:lnSpc>
              <a:spcPct val="100000"/>
            </a:lnSpc>
          </a:pPr>
          <a:r>
            <a:rPr lang="en-US" dirty="0">
              <a:latin typeface="Average" panose="020B0604020202020204" charset="0"/>
            </a:rPr>
            <a:t>We expect counties with higher cases of poverty to have lower performance ratings of hospital procedures performed compared to hospitals in counties with less cases of poverty.</a:t>
          </a:r>
        </a:p>
      </dgm:t>
    </dgm:pt>
    <dgm:pt modelId="{02D20E34-1D0C-4A17-AD46-ED880C48EF15}" type="parTrans" cxnId="{698A3009-0A78-4BC8-BE6A-B8456646FA87}">
      <dgm:prSet/>
      <dgm:spPr/>
      <dgm:t>
        <a:bodyPr/>
        <a:lstStyle/>
        <a:p>
          <a:endParaRPr lang="en-US"/>
        </a:p>
      </dgm:t>
    </dgm:pt>
    <dgm:pt modelId="{982662BC-BA6D-41FC-BD5F-1CC848F61E9F}" type="sibTrans" cxnId="{698A3009-0A78-4BC8-BE6A-B8456646FA87}">
      <dgm:prSet/>
      <dgm:spPr/>
      <dgm:t>
        <a:bodyPr/>
        <a:lstStyle/>
        <a:p>
          <a:endParaRPr lang="en-US"/>
        </a:p>
      </dgm:t>
    </dgm:pt>
    <dgm:pt modelId="{8ECC3CCC-E90B-4D75-AC56-AE953DBFE0CD}">
      <dgm:prSet/>
      <dgm:spPr/>
      <dgm:t>
        <a:bodyPr/>
        <a:lstStyle/>
        <a:p>
          <a:pPr>
            <a:lnSpc>
              <a:spcPct val="100000"/>
            </a:lnSpc>
          </a:pPr>
          <a:r>
            <a:rPr lang="en-US" dirty="0">
              <a:latin typeface="Average" panose="020B0604020202020204" charset="0"/>
            </a:rPr>
            <a:t>We expect to see a higher number of adverse cases and a higher risk adjusted rate in more poverty-ridden counties with worse hospital ratings than in less poverty-ridden counties.</a:t>
          </a:r>
        </a:p>
      </dgm:t>
    </dgm:pt>
    <dgm:pt modelId="{0E0781E0-47A0-41DF-BF85-11B78167F84D}" type="parTrans" cxnId="{3B621EFA-AE3D-43B2-BCA5-8F590B367378}">
      <dgm:prSet/>
      <dgm:spPr/>
      <dgm:t>
        <a:bodyPr/>
        <a:lstStyle/>
        <a:p>
          <a:endParaRPr lang="en-US"/>
        </a:p>
      </dgm:t>
    </dgm:pt>
    <dgm:pt modelId="{EEF850D0-95EC-40C1-AB2D-70ED26817406}" type="sibTrans" cxnId="{3B621EFA-AE3D-43B2-BCA5-8F590B367378}">
      <dgm:prSet/>
      <dgm:spPr/>
      <dgm:t>
        <a:bodyPr/>
        <a:lstStyle/>
        <a:p>
          <a:endParaRPr lang="en-US"/>
        </a:p>
      </dgm:t>
    </dgm:pt>
    <dgm:pt modelId="{5DDA8272-F69A-4B81-BCC2-44473A8166D6}" type="pres">
      <dgm:prSet presAssocID="{11B84E09-5C07-44BC-8452-819AEE220786}" presName="root" presStyleCnt="0">
        <dgm:presLayoutVars>
          <dgm:dir/>
          <dgm:resizeHandles val="exact"/>
        </dgm:presLayoutVars>
      </dgm:prSet>
      <dgm:spPr/>
    </dgm:pt>
    <dgm:pt modelId="{DA1FC8A6-2241-43D2-ACD6-71E549FBE9AC}" type="pres">
      <dgm:prSet presAssocID="{CB5599DB-F01B-4396-BB3E-F834C2D0E360}" presName="compNode" presStyleCnt="0"/>
      <dgm:spPr/>
    </dgm:pt>
    <dgm:pt modelId="{22BB1412-7D16-44FF-A6E2-5EE913B406A4}" type="pres">
      <dgm:prSet presAssocID="{CB5599DB-F01B-4396-BB3E-F834C2D0E360}" presName="bgRect" presStyleLbl="bgShp" presStyleIdx="0" presStyleCnt="2"/>
      <dgm:spPr/>
    </dgm:pt>
    <dgm:pt modelId="{41EDFB20-1897-4A69-9254-86E17F4549E0}" type="pres">
      <dgm:prSet presAssocID="{CB5599DB-F01B-4396-BB3E-F834C2D0E36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AF215927-8A7B-4DAA-9A12-7F907D16BE9F}" type="pres">
      <dgm:prSet presAssocID="{CB5599DB-F01B-4396-BB3E-F834C2D0E360}" presName="spaceRect" presStyleCnt="0"/>
      <dgm:spPr/>
    </dgm:pt>
    <dgm:pt modelId="{3C237C72-32AE-4138-B288-EC1F3D48A086}" type="pres">
      <dgm:prSet presAssocID="{CB5599DB-F01B-4396-BB3E-F834C2D0E360}" presName="parTx" presStyleLbl="revTx" presStyleIdx="0" presStyleCnt="2">
        <dgm:presLayoutVars>
          <dgm:chMax val="0"/>
          <dgm:chPref val="0"/>
        </dgm:presLayoutVars>
      </dgm:prSet>
      <dgm:spPr/>
    </dgm:pt>
    <dgm:pt modelId="{312E32D1-94C9-4DC1-B45B-CABE5BC46E55}" type="pres">
      <dgm:prSet presAssocID="{982662BC-BA6D-41FC-BD5F-1CC848F61E9F}" presName="sibTrans" presStyleCnt="0"/>
      <dgm:spPr/>
    </dgm:pt>
    <dgm:pt modelId="{F4DA24F0-E35D-4A68-AB14-26F11B2D0804}" type="pres">
      <dgm:prSet presAssocID="{8ECC3CCC-E90B-4D75-AC56-AE953DBFE0CD}" presName="compNode" presStyleCnt="0"/>
      <dgm:spPr/>
    </dgm:pt>
    <dgm:pt modelId="{162F7A96-F09C-4A2A-8007-9FB60ADD62EB}" type="pres">
      <dgm:prSet presAssocID="{8ECC3CCC-E90B-4D75-AC56-AE953DBFE0CD}" presName="bgRect" presStyleLbl="bgShp" presStyleIdx="1" presStyleCnt="2"/>
      <dgm:spPr/>
    </dgm:pt>
    <dgm:pt modelId="{6D0B874A-6E63-461E-A3BF-8B91294DD6DA}" type="pres">
      <dgm:prSet presAssocID="{8ECC3CCC-E90B-4D75-AC56-AE953DBFE0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83E94DAE-3897-4717-AC8C-B271E504261D}" type="pres">
      <dgm:prSet presAssocID="{8ECC3CCC-E90B-4D75-AC56-AE953DBFE0CD}" presName="spaceRect" presStyleCnt="0"/>
      <dgm:spPr/>
    </dgm:pt>
    <dgm:pt modelId="{B0170E93-7167-4164-951B-56F9F6FFD378}" type="pres">
      <dgm:prSet presAssocID="{8ECC3CCC-E90B-4D75-AC56-AE953DBFE0CD}" presName="parTx" presStyleLbl="revTx" presStyleIdx="1" presStyleCnt="2">
        <dgm:presLayoutVars>
          <dgm:chMax val="0"/>
          <dgm:chPref val="0"/>
        </dgm:presLayoutVars>
      </dgm:prSet>
      <dgm:spPr/>
    </dgm:pt>
  </dgm:ptLst>
  <dgm:cxnLst>
    <dgm:cxn modelId="{698A3009-0A78-4BC8-BE6A-B8456646FA87}" srcId="{11B84E09-5C07-44BC-8452-819AEE220786}" destId="{CB5599DB-F01B-4396-BB3E-F834C2D0E360}" srcOrd="0" destOrd="0" parTransId="{02D20E34-1D0C-4A17-AD46-ED880C48EF15}" sibTransId="{982662BC-BA6D-41FC-BD5F-1CC848F61E9F}"/>
    <dgm:cxn modelId="{47F5422E-2C67-4590-9CCE-92503161A319}" type="presOf" srcId="{11B84E09-5C07-44BC-8452-819AEE220786}" destId="{5DDA8272-F69A-4B81-BCC2-44473A8166D6}" srcOrd="0" destOrd="0" presId="urn:microsoft.com/office/officeart/2018/2/layout/IconVerticalSolidList"/>
    <dgm:cxn modelId="{7C51C9A1-2ACD-4053-BCDA-03C4796FA19E}" type="presOf" srcId="{CB5599DB-F01B-4396-BB3E-F834C2D0E360}" destId="{3C237C72-32AE-4138-B288-EC1F3D48A086}" srcOrd="0" destOrd="0" presId="urn:microsoft.com/office/officeart/2018/2/layout/IconVerticalSolidList"/>
    <dgm:cxn modelId="{90B14EE8-BB04-40D2-9040-A8176A4E5B2A}" type="presOf" srcId="{8ECC3CCC-E90B-4D75-AC56-AE953DBFE0CD}" destId="{B0170E93-7167-4164-951B-56F9F6FFD378}" srcOrd="0" destOrd="0" presId="urn:microsoft.com/office/officeart/2018/2/layout/IconVerticalSolidList"/>
    <dgm:cxn modelId="{3B621EFA-AE3D-43B2-BCA5-8F590B367378}" srcId="{11B84E09-5C07-44BC-8452-819AEE220786}" destId="{8ECC3CCC-E90B-4D75-AC56-AE953DBFE0CD}" srcOrd="1" destOrd="0" parTransId="{0E0781E0-47A0-41DF-BF85-11B78167F84D}" sibTransId="{EEF850D0-95EC-40C1-AB2D-70ED26817406}"/>
    <dgm:cxn modelId="{65534E17-6285-4F34-9582-6AD29B29BABB}" type="presParOf" srcId="{5DDA8272-F69A-4B81-BCC2-44473A8166D6}" destId="{DA1FC8A6-2241-43D2-ACD6-71E549FBE9AC}" srcOrd="0" destOrd="0" presId="urn:microsoft.com/office/officeart/2018/2/layout/IconVerticalSolidList"/>
    <dgm:cxn modelId="{EAB799A8-AB2A-4BF9-8CB7-1DBC0F2F6B2E}" type="presParOf" srcId="{DA1FC8A6-2241-43D2-ACD6-71E549FBE9AC}" destId="{22BB1412-7D16-44FF-A6E2-5EE913B406A4}" srcOrd="0" destOrd="0" presId="urn:microsoft.com/office/officeart/2018/2/layout/IconVerticalSolidList"/>
    <dgm:cxn modelId="{CB214AA3-07BB-4622-B36B-97F924EF2CBF}" type="presParOf" srcId="{DA1FC8A6-2241-43D2-ACD6-71E549FBE9AC}" destId="{41EDFB20-1897-4A69-9254-86E17F4549E0}" srcOrd="1" destOrd="0" presId="urn:microsoft.com/office/officeart/2018/2/layout/IconVerticalSolidList"/>
    <dgm:cxn modelId="{C99E7C12-ABB6-46F2-B0D1-49C409E9C091}" type="presParOf" srcId="{DA1FC8A6-2241-43D2-ACD6-71E549FBE9AC}" destId="{AF215927-8A7B-4DAA-9A12-7F907D16BE9F}" srcOrd="2" destOrd="0" presId="urn:microsoft.com/office/officeart/2018/2/layout/IconVerticalSolidList"/>
    <dgm:cxn modelId="{9ACE3D62-C375-41B8-A441-03C0E5F1C8B7}" type="presParOf" srcId="{DA1FC8A6-2241-43D2-ACD6-71E549FBE9AC}" destId="{3C237C72-32AE-4138-B288-EC1F3D48A086}" srcOrd="3" destOrd="0" presId="urn:microsoft.com/office/officeart/2018/2/layout/IconVerticalSolidList"/>
    <dgm:cxn modelId="{B55AA348-44A0-4A09-B0DD-8F636EDB48B6}" type="presParOf" srcId="{5DDA8272-F69A-4B81-BCC2-44473A8166D6}" destId="{312E32D1-94C9-4DC1-B45B-CABE5BC46E55}" srcOrd="1" destOrd="0" presId="urn:microsoft.com/office/officeart/2018/2/layout/IconVerticalSolidList"/>
    <dgm:cxn modelId="{F9B23C76-EF5F-4EFF-8C3C-B6F766701014}" type="presParOf" srcId="{5DDA8272-F69A-4B81-BCC2-44473A8166D6}" destId="{F4DA24F0-E35D-4A68-AB14-26F11B2D0804}" srcOrd="2" destOrd="0" presId="urn:microsoft.com/office/officeart/2018/2/layout/IconVerticalSolidList"/>
    <dgm:cxn modelId="{4F7606FC-FF3B-4107-86E7-B235A06B5DDE}" type="presParOf" srcId="{F4DA24F0-E35D-4A68-AB14-26F11B2D0804}" destId="{162F7A96-F09C-4A2A-8007-9FB60ADD62EB}" srcOrd="0" destOrd="0" presId="urn:microsoft.com/office/officeart/2018/2/layout/IconVerticalSolidList"/>
    <dgm:cxn modelId="{CB3411E2-86E2-4A81-95F2-F6B96AF03F4D}" type="presParOf" srcId="{F4DA24F0-E35D-4A68-AB14-26F11B2D0804}" destId="{6D0B874A-6E63-461E-A3BF-8B91294DD6DA}" srcOrd="1" destOrd="0" presId="urn:microsoft.com/office/officeart/2018/2/layout/IconVerticalSolidList"/>
    <dgm:cxn modelId="{0E8BA943-83BC-4068-B5BF-C4E3AB496FC9}" type="presParOf" srcId="{F4DA24F0-E35D-4A68-AB14-26F11B2D0804}" destId="{83E94DAE-3897-4717-AC8C-B271E504261D}" srcOrd="2" destOrd="0" presId="urn:microsoft.com/office/officeart/2018/2/layout/IconVerticalSolidList"/>
    <dgm:cxn modelId="{3A55AF97-5DD9-4C82-8358-B412A87177DC}" type="presParOf" srcId="{F4DA24F0-E35D-4A68-AB14-26F11B2D0804}" destId="{B0170E93-7167-4164-951B-56F9F6FFD37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A0D3D7-9016-4DBA-9B63-56D819D012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3AB8D37-C4E5-40C4-AFF8-817ADA601145}">
      <dgm:prSet/>
      <dgm:spPr/>
      <dgm:t>
        <a:bodyPr/>
        <a:lstStyle/>
        <a:p>
          <a:pPr>
            <a:lnSpc>
              <a:spcPct val="100000"/>
            </a:lnSpc>
          </a:pPr>
          <a:r>
            <a:rPr lang="en-US" u="sng" dirty="0">
              <a:latin typeface="Average" panose="020B0604020202020204" charset="0"/>
              <a:hlinkClick xmlns:r="http://schemas.openxmlformats.org/officeDocument/2006/relationships" r:id="rId1"/>
            </a:rPr>
            <a:t>Census.gov – dataset of California poverty census</a:t>
          </a:r>
          <a:endParaRPr lang="en-US" dirty="0">
            <a:latin typeface="Average" panose="020B0604020202020204" charset="0"/>
          </a:endParaRPr>
        </a:p>
      </dgm:t>
    </dgm:pt>
    <dgm:pt modelId="{4E11F224-D04A-4990-9697-7F4BBB1E418C}" type="parTrans" cxnId="{17433462-677D-42C2-B973-C74E1D3813B1}">
      <dgm:prSet/>
      <dgm:spPr/>
      <dgm:t>
        <a:bodyPr/>
        <a:lstStyle/>
        <a:p>
          <a:endParaRPr lang="en-US">
            <a:latin typeface="Average" panose="020B0604020202020204" charset="0"/>
          </a:endParaRPr>
        </a:p>
      </dgm:t>
    </dgm:pt>
    <dgm:pt modelId="{29B45F50-5A8C-4C4F-9986-B18534338F57}" type="sibTrans" cxnId="{17433462-677D-42C2-B973-C74E1D3813B1}">
      <dgm:prSet/>
      <dgm:spPr/>
      <dgm:t>
        <a:bodyPr/>
        <a:lstStyle/>
        <a:p>
          <a:endParaRPr lang="en-US">
            <a:latin typeface="Average" panose="020B0604020202020204" charset="0"/>
          </a:endParaRPr>
        </a:p>
      </dgm:t>
    </dgm:pt>
    <dgm:pt modelId="{A45F6286-28F8-471E-BDA6-E818F98C0135}">
      <dgm:prSet/>
      <dgm:spPr/>
      <dgm:t>
        <a:bodyPr/>
        <a:lstStyle/>
        <a:p>
          <a:pPr>
            <a:lnSpc>
              <a:spcPct val="100000"/>
            </a:lnSpc>
          </a:pPr>
          <a:r>
            <a:rPr lang="en-US" u="sng" dirty="0">
              <a:latin typeface="Average" panose="020B0604020202020204" charset="0"/>
              <a:hlinkClick xmlns:r="http://schemas.openxmlformats.org/officeDocument/2006/relationships" r:id="rId2"/>
            </a:rPr>
            <a:t>Healthdata.gov – dataset for California Hospital Performance Ratings</a:t>
          </a:r>
          <a:endParaRPr lang="en-US" dirty="0">
            <a:latin typeface="Average" panose="020B0604020202020204" charset="0"/>
          </a:endParaRPr>
        </a:p>
      </dgm:t>
    </dgm:pt>
    <dgm:pt modelId="{5B49D3F0-1C44-43EC-AEB1-24DBFCE1D00C}" type="parTrans" cxnId="{03315361-8BBF-4E9E-8CA5-D92047E3D2E4}">
      <dgm:prSet/>
      <dgm:spPr/>
      <dgm:t>
        <a:bodyPr/>
        <a:lstStyle/>
        <a:p>
          <a:endParaRPr lang="en-US">
            <a:latin typeface="Average" panose="020B0604020202020204" charset="0"/>
          </a:endParaRPr>
        </a:p>
      </dgm:t>
    </dgm:pt>
    <dgm:pt modelId="{5852979A-0D79-4CE0-AED4-B0CB972DED32}" type="sibTrans" cxnId="{03315361-8BBF-4E9E-8CA5-D92047E3D2E4}">
      <dgm:prSet/>
      <dgm:spPr/>
      <dgm:t>
        <a:bodyPr/>
        <a:lstStyle/>
        <a:p>
          <a:endParaRPr lang="en-US">
            <a:latin typeface="Average" panose="020B0604020202020204" charset="0"/>
          </a:endParaRPr>
        </a:p>
      </dgm:t>
    </dgm:pt>
    <dgm:pt modelId="{63AA234F-6F26-438A-8255-F769A15B01DC}" type="pres">
      <dgm:prSet presAssocID="{0FA0D3D7-9016-4DBA-9B63-56D819D01244}" presName="root" presStyleCnt="0">
        <dgm:presLayoutVars>
          <dgm:dir/>
          <dgm:resizeHandles val="exact"/>
        </dgm:presLayoutVars>
      </dgm:prSet>
      <dgm:spPr/>
    </dgm:pt>
    <dgm:pt modelId="{CCBD98AA-E6DB-4993-9B3F-1352A729EC2B}" type="pres">
      <dgm:prSet presAssocID="{33AB8D37-C4E5-40C4-AFF8-817ADA601145}" presName="compNode" presStyleCnt="0"/>
      <dgm:spPr/>
    </dgm:pt>
    <dgm:pt modelId="{B1236CAC-EDF8-4BE0-8B8F-54AFF8BEBEAA}" type="pres">
      <dgm:prSet presAssocID="{33AB8D37-C4E5-40C4-AFF8-817ADA601145}" presName="bgRect" presStyleLbl="bgShp" presStyleIdx="0" presStyleCnt="2"/>
      <dgm:spPr/>
    </dgm:pt>
    <dgm:pt modelId="{6F2BE0FC-247C-4C54-8F1B-14C904D6EEA1}" type="pres">
      <dgm:prSet presAssocID="{33AB8D37-C4E5-40C4-AFF8-817ADA601145}"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117C3934-26D7-4BAB-BAE0-590E27D62875}" type="pres">
      <dgm:prSet presAssocID="{33AB8D37-C4E5-40C4-AFF8-817ADA601145}" presName="spaceRect" presStyleCnt="0"/>
      <dgm:spPr/>
    </dgm:pt>
    <dgm:pt modelId="{3796A950-94F1-4EE6-9E91-6608012DE6BF}" type="pres">
      <dgm:prSet presAssocID="{33AB8D37-C4E5-40C4-AFF8-817ADA601145}" presName="parTx" presStyleLbl="revTx" presStyleIdx="0" presStyleCnt="2">
        <dgm:presLayoutVars>
          <dgm:chMax val="0"/>
          <dgm:chPref val="0"/>
        </dgm:presLayoutVars>
      </dgm:prSet>
      <dgm:spPr/>
    </dgm:pt>
    <dgm:pt modelId="{8795241D-7C06-4ED9-94CC-35FCA97B8E28}" type="pres">
      <dgm:prSet presAssocID="{29B45F50-5A8C-4C4F-9986-B18534338F57}" presName="sibTrans" presStyleCnt="0"/>
      <dgm:spPr/>
    </dgm:pt>
    <dgm:pt modelId="{1D59DC68-1A4E-412D-9A0B-3B309284D930}" type="pres">
      <dgm:prSet presAssocID="{A45F6286-28F8-471E-BDA6-E818F98C0135}" presName="compNode" presStyleCnt="0"/>
      <dgm:spPr/>
    </dgm:pt>
    <dgm:pt modelId="{A22D2C21-6DDE-441F-A1F4-5E5DF3F37F4D}" type="pres">
      <dgm:prSet presAssocID="{A45F6286-28F8-471E-BDA6-E818F98C0135}" presName="bgRect" presStyleLbl="bgShp" presStyleIdx="1" presStyleCnt="2"/>
      <dgm:spPr/>
    </dgm:pt>
    <dgm:pt modelId="{95BB25EF-18F8-4902-A4D1-36C64EF68B90}" type="pres">
      <dgm:prSet presAssocID="{A45F6286-28F8-471E-BDA6-E818F98C0135}"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21BF7AD0-54C8-4A37-810F-61F39FAE610B}" type="pres">
      <dgm:prSet presAssocID="{A45F6286-28F8-471E-BDA6-E818F98C0135}" presName="spaceRect" presStyleCnt="0"/>
      <dgm:spPr/>
    </dgm:pt>
    <dgm:pt modelId="{97CA2E84-9889-4A6E-8C31-1E8070C177B2}" type="pres">
      <dgm:prSet presAssocID="{A45F6286-28F8-471E-BDA6-E818F98C0135}" presName="parTx" presStyleLbl="revTx" presStyleIdx="1" presStyleCnt="2">
        <dgm:presLayoutVars>
          <dgm:chMax val="0"/>
          <dgm:chPref val="0"/>
        </dgm:presLayoutVars>
      </dgm:prSet>
      <dgm:spPr/>
    </dgm:pt>
  </dgm:ptLst>
  <dgm:cxnLst>
    <dgm:cxn modelId="{3036F65F-05E7-4C7B-9B62-168DDBC913DF}" type="presOf" srcId="{A45F6286-28F8-471E-BDA6-E818F98C0135}" destId="{97CA2E84-9889-4A6E-8C31-1E8070C177B2}" srcOrd="0" destOrd="0" presId="urn:microsoft.com/office/officeart/2018/2/layout/IconVerticalSolidList"/>
    <dgm:cxn modelId="{03315361-8BBF-4E9E-8CA5-D92047E3D2E4}" srcId="{0FA0D3D7-9016-4DBA-9B63-56D819D01244}" destId="{A45F6286-28F8-471E-BDA6-E818F98C0135}" srcOrd="1" destOrd="0" parTransId="{5B49D3F0-1C44-43EC-AEB1-24DBFCE1D00C}" sibTransId="{5852979A-0D79-4CE0-AED4-B0CB972DED32}"/>
    <dgm:cxn modelId="{17433462-677D-42C2-B973-C74E1D3813B1}" srcId="{0FA0D3D7-9016-4DBA-9B63-56D819D01244}" destId="{33AB8D37-C4E5-40C4-AFF8-817ADA601145}" srcOrd="0" destOrd="0" parTransId="{4E11F224-D04A-4990-9697-7F4BBB1E418C}" sibTransId="{29B45F50-5A8C-4C4F-9986-B18534338F57}"/>
    <dgm:cxn modelId="{2A525F57-0A5B-44C0-9DC1-A6157DA9D5AE}" type="presOf" srcId="{33AB8D37-C4E5-40C4-AFF8-817ADA601145}" destId="{3796A950-94F1-4EE6-9E91-6608012DE6BF}" srcOrd="0" destOrd="0" presId="urn:microsoft.com/office/officeart/2018/2/layout/IconVerticalSolidList"/>
    <dgm:cxn modelId="{82164BD7-0935-4B0F-9654-1A850321ABB2}" type="presOf" srcId="{0FA0D3D7-9016-4DBA-9B63-56D819D01244}" destId="{63AA234F-6F26-438A-8255-F769A15B01DC}" srcOrd="0" destOrd="0" presId="urn:microsoft.com/office/officeart/2018/2/layout/IconVerticalSolidList"/>
    <dgm:cxn modelId="{B7352ED7-9420-460F-A023-3E3BA5968AAF}" type="presParOf" srcId="{63AA234F-6F26-438A-8255-F769A15B01DC}" destId="{CCBD98AA-E6DB-4993-9B3F-1352A729EC2B}" srcOrd="0" destOrd="0" presId="urn:microsoft.com/office/officeart/2018/2/layout/IconVerticalSolidList"/>
    <dgm:cxn modelId="{B35CB26E-E595-4BE2-B482-05D3313EA708}" type="presParOf" srcId="{CCBD98AA-E6DB-4993-9B3F-1352A729EC2B}" destId="{B1236CAC-EDF8-4BE0-8B8F-54AFF8BEBEAA}" srcOrd="0" destOrd="0" presId="urn:microsoft.com/office/officeart/2018/2/layout/IconVerticalSolidList"/>
    <dgm:cxn modelId="{49ED06A2-8225-4C2E-B347-874958008D73}" type="presParOf" srcId="{CCBD98AA-E6DB-4993-9B3F-1352A729EC2B}" destId="{6F2BE0FC-247C-4C54-8F1B-14C904D6EEA1}" srcOrd="1" destOrd="0" presId="urn:microsoft.com/office/officeart/2018/2/layout/IconVerticalSolidList"/>
    <dgm:cxn modelId="{2FFABF44-286A-4C34-B2F0-6148FFD53D6F}" type="presParOf" srcId="{CCBD98AA-E6DB-4993-9B3F-1352A729EC2B}" destId="{117C3934-26D7-4BAB-BAE0-590E27D62875}" srcOrd="2" destOrd="0" presId="urn:microsoft.com/office/officeart/2018/2/layout/IconVerticalSolidList"/>
    <dgm:cxn modelId="{A0A8D2C7-6521-4D29-A1D5-C27848DEB3DC}" type="presParOf" srcId="{CCBD98AA-E6DB-4993-9B3F-1352A729EC2B}" destId="{3796A950-94F1-4EE6-9E91-6608012DE6BF}" srcOrd="3" destOrd="0" presId="urn:microsoft.com/office/officeart/2018/2/layout/IconVerticalSolidList"/>
    <dgm:cxn modelId="{08B7FFE9-4FB5-424B-A8F5-3CC5B1FD3BF4}" type="presParOf" srcId="{63AA234F-6F26-438A-8255-F769A15B01DC}" destId="{8795241D-7C06-4ED9-94CC-35FCA97B8E28}" srcOrd="1" destOrd="0" presId="urn:microsoft.com/office/officeart/2018/2/layout/IconVerticalSolidList"/>
    <dgm:cxn modelId="{52D218CB-C374-448F-9E9B-05F8A18F9152}" type="presParOf" srcId="{63AA234F-6F26-438A-8255-F769A15B01DC}" destId="{1D59DC68-1A4E-412D-9A0B-3B309284D930}" srcOrd="2" destOrd="0" presId="urn:microsoft.com/office/officeart/2018/2/layout/IconVerticalSolidList"/>
    <dgm:cxn modelId="{882E3002-EFE3-403D-8DE6-3D3BCC48ECF7}" type="presParOf" srcId="{1D59DC68-1A4E-412D-9A0B-3B309284D930}" destId="{A22D2C21-6DDE-441F-A1F4-5E5DF3F37F4D}" srcOrd="0" destOrd="0" presId="urn:microsoft.com/office/officeart/2018/2/layout/IconVerticalSolidList"/>
    <dgm:cxn modelId="{5411E380-8167-44D2-B7EF-5F1BCE8E4A39}" type="presParOf" srcId="{1D59DC68-1A4E-412D-9A0B-3B309284D930}" destId="{95BB25EF-18F8-4902-A4D1-36C64EF68B90}" srcOrd="1" destOrd="0" presId="urn:microsoft.com/office/officeart/2018/2/layout/IconVerticalSolidList"/>
    <dgm:cxn modelId="{6F5BB537-1B3D-41DF-97E3-1644BF24C89D}" type="presParOf" srcId="{1D59DC68-1A4E-412D-9A0B-3B309284D930}" destId="{21BF7AD0-54C8-4A37-810F-61F39FAE610B}" srcOrd="2" destOrd="0" presId="urn:microsoft.com/office/officeart/2018/2/layout/IconVerticalSolidList"/>
    <dgm:cxn modelId="{E52600C9-4C53-4179-B207-6F4B37D2FC9B}" type="presParOf" srcId="{1D59DC68-1A4E-412D-9A0B-3B309284D930}" destId="{97CA2E84-9889-4A6E-8C31-1E8070C177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29284-7B75-4BD8-B103-7980DFAE9711}">
      <dsp:nvSpPr>
        <dsp:cNvPr id="0" name=""/>
        <dsp:cNvSpPr/>
      </dsp:nvSpPr>
      <dsp:spPr>
        <a:xfrm>
          <a:off x="0" y="467"/>
          <a:ext cx="4869656"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C6880-644B-46D5-B583-B2D18E56C328}">
      <dsp:nvSpPr>
        <dsp:cNvPr id="0" name=""/>
        <dsp:cNvSpPr/>
      </dsp:nvSpPr>
      <dsp:spPr>
        <a:xfrm>
          <a:off x="0" y="467"/>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Meet the Team</a:t>
          </a:r>
        </a:p>
      </dsp:txBody>
      <dsp:txXfrm>
        <a:off x="0" y="467"/>
        <a:ext cx="4869656" cy="382811"/>
      </dsp:txXfrm>
    </dsp:sp>
    <dsp:sp modelId="{FF91B644-BDC2-458C-BD75-0FA1CE221229}">
      <dsp:nvSpPr>
        <dsp:cNvPr id="0" name=""/>
        <dsp:cNvSpPr/>
      </dsp:nvSpPr>
      <dsp:spPr>
        <a:xfrm>
          <a:off x="0" y="383278"/>
          <a:ext cx="4869656" cy="0"/>
        </a:xfrm>
        <a:prstGeom prst="line">
          <a:avLst/>
        </a:prstGeom>
        <a:solidFill>
          <a:schemeClr val="accent2">
            <a:hueOff val="-399329"/>
            <a:satOff val="2747"/>
            <a:lumOff val="305"/>
            <a:alphaOff val="0"/>
          </a:schemeClr>
        </a:solidFill>
        <a:ln w="15875" cap="rnd" cmpd="sng" algn="ctr">
          <a:solidFill>
            <a:schemeClr val="accent2">
              <a:hueOff val="-399329"/>
              <a:satOff val="2747"/>
              <a:lumOff val="3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0D1F79-2B60-447E-994C-7A7DC72334F8}">
      <dsp:nvSpPr>
        <dsp:cNvPr id="0" name=""/>
        <dsp:cNvSpPr/>
      </dsp:nvSpPr>
      <dsp:spPr>
        <a:xfrm>
          <a:off x="0" y="383278"/>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Project Overview</a:t>
          </a:r>
        </a:p>
      </dsp:txBody>
      <dsp:txXfrm>
        <a:off x="0" y="383278"/>
        <a:ext cx="4869656" cy="382811"/>
      </dsp:txXfrm>
    </dsp:sp>
    <dsp:sp modelId="{3730ED31-94DB-4701-A135-E97C3ED16240}">
      <dsp:nvSpPr>
        <dsp:cNvPr id="0" name=""/>
        <dsp:cNvSpPr/>
      </dsp:nvSpPr>
      <dsp:spPr>
        <a:xfrm>
          <a:off x="0" y="766090"/>
          <a:ext cx="4869656" cy="0"/>
        </a:xfrm>
        <a:prstGeom prst="line">
          <a:avLst/>
        </a:prstGeom>
        <a:solidFill>
          <a:schemeClr val="accent2">
            <a:hueOff val="-798658"/>
            <a:satOff val="5494"/>
            <a:lumOff val="610"/>
            <a:alphaOff val="0"/>
          </a:schemeClr>
        </a:solidFill>
        <a:ln w="15875" cap="rnd" cmpd="sng" algn="ctr">
          <a:solidFill>
            <a:schemeClr val="accent2">
              <a:hueOff val="-798658"/>
              <a:satOff val="5494"/>
              <a:lumOff val="6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7584EB-9FE6-4AD8-8207-8DB7A909AC16}">
      <dsp:nvSpPr>
        <dsp:cNvPr id="0" name=""/>
        <dsp:cNvSpPr/>
      </dsp:nvSpPr>
      <dsp:spPr>
        <a:xfrm>
          <a:off x="0" y="766090"/>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Questions and Expectations</a:t>
          </a:r>
        </a:p>
      </dsp:txBody>
      <dsp:txXfrm>
        <a:off x="0" y="766090"/>
        <a:ext cx="4869656" cy="382811"/>
      </dsp:txXfrm>
    </dsp:sp>
    <dsp:sp modelId="{CFB7F9F0-CE2B-4A2F-8672-8B155E528B4E}">
      <dsp:nvSpPr>
        <dsp:cNvPr id="0" name=""/>
        <dsp:cNvSpPr/>
      </dsp:nvSpPr>
      <dsp:spPr>
        <a:xfrm>
          <a:off x="0" y="1148901"/>
          <a:ext cx="4869656" cy="0"/>
        </a:xfrm>
        <a:prstGeom prst="line">
          <a:avLst/>
        </a:prstGeom>
        <a:solidFill>
          <a:schemeClr val="accent2">
            <a:hueOff val="-1197987"/>
            <a:satOff val="8241"/>
            <a:lumOff val="915"/>
            <a:alphaOff val="0"/>
          </a:schemeClr>
        </a:solidFill>
        <a:ln w="15875" cap="rnd" cmpd="sng" algn="ctr">
          <a:solidFill>
            <a:schemeClr val="accent2">
              <a:hueOff val="-1197987"/>
              <a:satOff val="8241"/>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4B2742-E041-475D-9E91-73CC9B0FEE52}">
      <dsp:nvSpPr>
        <dsp:cNvPr id="0" name=""/>
        <dsp:cNvSpPr/>
      </dsp:nvSpPr>
      <dsp:spPr>
        <a:xfrm>
          <a:off x="0" y="1148901"/>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Description</a:t>
          </a:r>
        </a:p>
      </dsp:txBody>
      <dsp:txXfrm>
        <a:off x="0" y="1148901"/>
        <a:ext cx="4869656" cy="382811"/>
      </dsp:txXfrm>
    </dsp:sp>
    <dsp:sp modelId="{A85207A1-8914-4CC9-A976-1C7415B9E734}">
      <dsp:nvSpPr>
        <dsp:cNvPr id="0" name=""/>
        <dsp:cNvSpPr/>
      </dsp:nvSpPr>
      <dsp:spPr>
        <a:xfrm>
          <a:off x="0" y="1531713"/>
          <a:ext cx="4869656" cy="0"/>
        </a:xfrm>
        <a:prstGeom prst="line">
          <a:avLst/>
        </a:prstGeom>
        <a:solidFill>
          <a:schemeClr val="accent2">
            <a:hueOff val="-1597316"/>
            <a:satOff val="10988"/>
            <a:lumOff val="1220"/>
            <a:alphaOff val="0"/>
          </a:schemeClr>
        </a:solidFill>
        <a:ln w="15875" cap="rnd" cmpd="sng" algn="ctr">
          <a:solidFill>
            <a:schemeClr val="accent2">
              <a:hueOff val="-1597316"/>
              <a:satOff val="10988"/>
              <a:lumOff val="12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9E1680-9181-473E-9698-916DE8F473E2}">
      <dsp:nvSpPr>
        <dsp:cNvPr id="0" name=""/>
        <dsp:cNvSpPr/>
      </dsp:nvSpPr>
      <dsp:spPr>
        <a:xfrm>
          <a:off x="0" y="1531713"/>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Resources Used</a:t>
          </a:r>
        </a:p>
      </dsp:txBody>
      <dsp:txXfrm>
        <a:off x="0" y="1531713"/>
        <a:ext cx="4869656" cy="382811"/>
      </dsp:txXfrm>
    </dsp:sp>
    <dsp:sp modelId="{E24EFC0B-9D15-407E-BE47-B8471607F14B}">
      <dsp:nvSpPr>
        <dsp:cNvPr id="0" name=""/>
        <dsp:cNvSpPr/>
      </dsp:nvSpPr>
      <dsp:spPr>
        <a:xfrm>
          <a:off x="0" y="1914525"/>
          <a:ext cx="4869656" cy="0"/>
        </a:xfrm>
        <a:prstGeom prst="line">
          <a:avLst/>
        </a:prstGeom>
        <a:solidFill>
          <a:schemeClr val="accent2">
            <a:hueOff val="-1996645"/>
            <a:satOff val="13734"/>
            <a:lumOff val="1524"/>
            <a:alphaOff val="0"/>
          </a:schemeClr>
        </a:solidFill>
        <a:ln w="15875" cap="rnd" cmpd="sng" algn="ctr">
          <a:solidFill>
            <a:schemeClr val="accent2">
              <a:hueOff val="-1996645"/>
              <a:satOff val="13734"/>
              <a:lumOff val="15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74245-206F-40DC-ACF4-B2B3E6A19043}">
      <dsp:nvSpPr>
        <dsp:cNvPr id="0" name=""/>
        <dsp:cNvSpPr/>
      </dsp:nvSpPr>
      <dsp:spPr>
        <a:xfrm>
          <a:off x="0" y="1914525"/>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Exploration/Clean Up Phase</a:t>
          </a:r>
        </a:p>
      </dsp:txBody>
      <dsp:txXfrm>
        <a:off x="0" y="1914525"/>
        <a:ext cx="4869656" cy="382811"/>
      </dsp:txXfrm>
    </dsp:sp>
    <dsp:sp modelId="{D94CE646-BF38-4798-896C-A7C36AB0467E}">
      <dsp:nvSpPr>
        <dsp:cNvPr id="0" name=""/>
        <dsp:cNvSpPr/>
      </dsp:nvSpPr>
      <dsp:spPr>
        <a:xfrm>
          <a:off x="0" y="2297336"/>
          <a:ext cx="4869656" cy="0"/>
        </a:xfrm>
        <a:prstGeom prst="line">
          <a:avLst/>
        </a:prstGeom>
        <a:solidFill>
          <a:schemeClr val="accent2">
            <a:hueOff val="-2395974"/>
            <a:satOff val="16481"/>
            <a:lumOff val="1829"/>
            <a:alphaOff val="0"/>
          </a:schemeClr>
        </a:solidFill>
        <a:ln w="15875" cap="rnd" cmpd="sng" algn="ctr">
          <a:solidFill>
            <a:schemeClr val="accent2">
              <a:hueOff val="-2395974"/>
              <a:satOff val="16481"/>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D599B-1772-43EB-BD24-780B0890719E}">
      <dsp:nvSpPr>
        <dsp:cNvPr id="0" name=""/>
        <dsp:cNvSpPr/>
      </dsp:nvSpPr>
      <dsp:spPr>
        <a:xfrm>
          <a:off x="0" y="2297336"/>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Analysis Phase</a:t>
          </a:r>
        </a:p>
      </dsp:txBody>
      <dsp:txXfrm>
        <a:off x="0" y="2297336"/>
        <a:ext cx="4869656" cy="382811"/>
      </dsp:txXfrm>
    </dsp:sp>
    <dsp:sp modelId="{811A25FD-F7B6-4582-A81E-0451F55DF4AE}">
      <dsp:nvSpPr>
        <dsp:cNvPr id="0" name=""/>
        <dsp:cNvSpPr/>
      </dsp:nvSpPr>
      <dsp:spPr>
        <a:xfrm>
          <a:off x="0" y="2680148"/>
          <a:ext cx="4869656" cy="0"/>
        </a:xfrm>
        <a:prstGeom prst="line">
          <a:avLst/>
        </a:prstGeom>
        <a:solidFill>
          <a:schemeClr val="accent2">
            <a:hueOff val="-2795303"/>
            <a:satOff val="19228"/>
            <a:lumOff val="2134"/>
            <a:alphaOff val="0"/>
          </a:schemeClr>
        </a:solidFill>
        <a:ln w="15875" cap="rnd" cmpd="sng" algn="ctr">
          <a:solidFill>
            <a:schemeClr val="accent2">
              <a:hueOff val="-2795303"/>
              <a:satOff val="19228"/>
              <a:lumOff val="21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DFEAF-3D4A-4870-9F30-DF135E1328D7}">
      <dsp:nvSpPr>
        <dsp:cNvPr id="0" name=""/>
        <dsp:cNvSpPr/>
      </dsp:nvSpPr>
      <dsp:spPr>
        <a:xfrm>
          <a:off x="0" y="2680148"/>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Results</a:t>
          </a:r>
        </a:p>
      </dsp:txBody>
      <dsp:txXfrm>
        <a:off x="0" y="2680148"/>
        <a:ext cx="4869656" cy="382811"/>
      </dsp:txXfrm>
    </dsp:sp>
    <dsp:sp modelId="{BF5BC88D-48DE-4AB1-BFCE-80353526EB59}">
      <dsp:nvSpPr>
        <dsp:cNvPr id="0" name=""/>
        <dsp:cNvSpPr/>
      </dsp:nvSpPr>
      <dsp:spPr>
        <a:xfrm>
          <a:off x="0" y="3062959"/>
          <a:ext cx="4869656" cy="0"/>
        </a:xfrm>
        <a:prstGeom prst="line">
          <a:avLst/>
        </a:prstGeom>
        <a:solidFill>
          <a:schemeClr val="accent2">
            <a:hueOff val="-3194632"/>
            <a:satOff val="21975"/>
            <a:lumOff val="2439"/>
            <a:alphaOff val="0"/>
          </a:schemeClr>
        </a:solidFill>
        <a:ln w="15875" cap="rnd" cmpd="sng" algn="ctr">
          <a:solidFill>
            <a:schemeClr val="accent2">
              <a:hueOff val="-3194632"/>
              <a:satOff val="21975"/>
              <a:lumOff val="24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70234F-1891-4EFB-A5D8-FA1BC1CC8396}">
      <dsp:nvSpPr>
        <dsp:cNvPr id="0" name=""/>
        <dsp:cNvSpPr/>
      </dsp:nvSpPr>
      <dsp:spPr>
        <a:xfrm>
          <a:off x="0" y="3062959"/>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Future Recommendations and Project Review</a:t>
          </a:r>
        </a:p>
      </dsp:txBody>
      <dsp:txXfrm>
        <a:off x="0" y="3062959"/>
        <a:ext cx="4869656" cy="382811"/>
      </dsp:txXfrm>
    </dsp:sp>
    <dsp:sp modelId="{2710125F-59DA-4CD4-8E06-0A27BD2E204E}">
      <dsp:nvSpPr>
        <dsp:cNvPr id="0" name=""/>
        <dsp:cNvSpPr/>
      </dsp:nvSpPr>
      <dsp:spPr>
        <a:xfrm>
          <a:off x="0" y="3445771"/>
          <a:ext cx="4869656" cy="0"/>
        </a:xfrm>
        <a:prstGeom prst="line">
          <a:avLst/>
        </a:prstGeom>
        <a:solidFill>
          <a:schemeClr val="accent2">
            <a:hueOff val="-3593961"/>
            <a:satOff val="24722"/>
            <a:lumOff val="2744"/>
            <a:alphaOff val="0"/>
          </a:schemeClr>
        </a:solidFill>
        <a:ln w="15875" cap="rnd" cmpd="sng" algn="ctr">
          <a:solidFill>
            <a:schemeClr val="accent2">
              <a:hueOff val="-3593961"/>
              <a:satOff val="24722"/>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0456E-27FB-4106-8499-1C9934451BEA}">
      <dsp:nvSpPr>
        <dsp:cNvPr id="0" name=""/>
        <dsp:cNvSpPr/>
      </dsp:nvSpPr>
      <dsp:spPr>
        <a:xfrm>
          <a:off x="0" y="3445771"/>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Q&amp;A</a:t>
          </a:r>
        </a:p>
      </dsp:txBody>
      <dsp:txXfrm>
        <a:off x="0" y="3445771"/>
        <a:ext cx="4869656" cy="382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715B4-56B3-45B8-8C9F-4C172FDA87DC}">
      <dsp:nvSpPr>
        <dsp:cNvPr id="0" name=""/>
        <dsp:cNvSpPr/>
      </dsp:nvSpPr>
      <dsp:spPr>
        <a:xfrm>
          <a:off x="0" y="0"/>
          <a:ext cx="6786900" cy="30336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a:latin typeface="Average" panose="020B0604020202020204" charset="0"/>
            </a:rPr>
            <a:t>Questions </a:t>
          </a:r>
        </a:p>
      </dsp:txBody>
      <dsp:txXfrm>
        <a:off x="0" y="0"/>
        <a:ext cx="6786900" cy="1638144"/>
      </dsp:txXfrm>
    </dsp:sp>
    <dsp:sp modelId="{3C51105A-2ADD-4C9E-A8A7-29D0181D277C}">
      <dsp:nvSpPr>
        <dsp:cNvPr id="0" name=""/>
        <dsp:cNvSpPr/>
      </dsp:nvSpPr>
      <dsp:spPr>
        <a:xfrm>
          <a:off x="0" y="1577472"/>
          <a:ext cx="3393449" cy="139545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verage" panose="020B0604020202020204" charset="0"/>
            </a:rPr>
            <a:t>How will California County hospitals perform when comparing hospital ratings and the total number of adverse events?</a:t>
          </a:r>
        </a:p>
      </dsp:txBody>
      <dsp:txXfrm>
        <a:off x="0" y="1577472"/>
        <a:ext cx="3393449" cy="1395456"/>
      </dsp:txXfrm>
    </dsp:sp>
    <dsp:sp modelId="{1BD90E97-FFD5-4226-AA77-6E470DD92E98}">
      <dsp:nvSpPr>
        <dsp:cNvPr id="0" name=""/>
        <dsp:cNvSpPr/>
      </dsp:nvSpPr>
      <dsp:spPr>
        <a:xfrm>
          <a:off x="3393450" y="1577472"/>
          <a:ext cx="3393449" cy="139545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verage" panose="020B0604020202020204" charset="0"/>
            </a:rPr>
            <a:t>How does a county’s percentage of poverty correlate to hospital procedure performance rating?</a:t>
          </a:r>
        </a:p>
      </dsp:txBody>
      <dsp:txXfrm>
        <a:off x="3393450" y="1577472"/>
        <a:ext cx="3393449" cy="1395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B1412-7D16-44FF-A6E2-5EE913B406A4}">
      <dsp:nvSpPr>
        <dsp:cNvPr id="0" name=""/>
        <dsp:cNvSpPr/>
      </dsp:nvSpPr>
      <dsp:spPr>
        <a:xfrm>
          <a:off x="0" y="248959"/>
          <a:ext cx="7514035" cy="834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EDFB20-1897-4A69-9254-86E17F4549E0}">
      <dsp:nvSpPr>
        <dsp:cNvPr id="0" name=""/>
        <dsp:cNvSpPr/>
      </dsp:nvSpPr>
      <dsp:spPr>
        <a:xfrm>
          <a:off x="252511" y="436777"/>
          <a:ext cx="459111" cy="459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237C72-32AE-4138-B288-EC1F3D48A086}">
      <dsp:nvSpPr>
        <dsp:cNvPr id="0" name=""/>
        <dsp:cNvSpPr/>
      </dsp:nvSpPr>
      <dsp:spPr>
        <a:xfrm>
          <a:off x="964133" y="248959"/>
          <a:ext cx="6549901" cy="83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44" tIns="88344" rIns="88344" bIns="8834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verage" panose="020B0604020202020204" charset="0"/>
            </a:rPr>
            <a:t>We expect counties with higher cases of poverty to have lower performance ratings of hospital procedures performed compared to hospitals in counties with less cases of poverty.</a:t>
          </a:r>
        </a:p>
      </dsp:txBody>
      <dsp:txXfrm>
        <a:off x="964133" y="248959"/>
        <a:ext cx="6549901" cy="834747"/>
      </dsp:txXfrm>
    </dsp:sp>
    <dsp:sp modelId="{162F7A96-F09C-4A2A-8007-9FB60ADD62EB}">
      <dsp:nvSpPr>
        <dsp:cNvPr id="0" name=""/>
        <dsp:cNvSpPr/>
      </dsp:nvSpPr>
      <dsp:spPr>
        <a:xfrm>
          <a:off x="0" y="1259443"/>
          <a:ext cx="7514035" cy="834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B874A-6E63-461E-A3BF-8B91294DD6DA}">
      <dsp:nvSpPr>
        <dsp:cNvPr id="0" name=""/>
        <dsp:cNvSpPr/>
      </dsp:nvSpPr>
      <dsp:spPr>
        <a:xfrm>
          <a:off x="252511" y="1447261"/>
          <a:ext cx="459111" cy="459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170E93-7167-4164-951B-56F9F6FFD378}">
      <dsp:nvSpPr>
        <dsp:cNvPr id="0" name=""/>
        <dsp:cNvSpPr/>
      </dsp:nvSpPr>
      <dsp:spPr>
        <a:xfrm>
          <a:off x="964133" y="1259443"/>
          <a:ext cx="6549901" cy="83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44" tIns="88344" rIns="88344" bIns="8834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verage" panose="020B0604020202020204" charset="0"/>
            </a:rPr>
            <a:t>We expect to see a higher number of adverse cases and a higher risk adjusted rate in more poverty-ridden counties with worse hospital ratings than in less poverty-ridden counties.</a:t>
          </a:r>
        </a:p>
      </dsp:txBody>
      <dsp:txXfrm>
        <a:off x="964133" y="1259443"/>
        <a:ext cx="6549901" cy="8347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36CAC-EDF8-4BE0-8B8F-54AFF8BEBEAA}">
      <dsp:nvSpPr>
        <dsp:cNvPr id="0" name=""/>
        <dsp:cNvSpPr/>
      </dsp:nvSpPr>
      <dsp:spPr>
        <a:xfrm>
          <a:off x="0" y="216742"/>
          <a:ext cx="7799400" cy="400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BE0FC-247C-4C54-8F1B-14C904D6EEA1}">
      <dsp:nvSpPr>
        <dsp:cNvPr id="0" name=""/>
        <dsp:cNvSpPr/>
      </dsp:nvSpPr>
      <dsp:spPr>
        <a:xfrm>
          <a:off x="121042" y="306774"/>
          <a:ext cx="220077" cy="220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96A950-94F1-4EE6-9E91-6608012DE6BF}">
      <dsp:nvSpPr>
        <dsp:cNvPr id="0" name=""/>
        <dsp:cNvSpPr/>
      </dsp:nvSpPr>
      <dsp:spPr>
        <a:xfrm>
          <a:off x="462161" y="216742"/>
          <a:ext cx="7337238" cy="40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348" tIns="42348" rIns="42348" bIns="42348" numCol="1" spcCol="1270" anchor="ctr" anchorCtr="0">
          <a:noAutofit/>
        </a:bodyPr>
        <a:lstStyle/>
        <a:p>
          <a:pPr marL="0" lvl="0" indent="0" algn="l" defTabSz="844550">
            <a:lnSpc>
              <a:spcPct val="100000"/>
            </a:lnSpc>
            <a:spcBef>
              <a:spcPct val="0"/>
            </a:spcBef>
            <a:spcAft>
              <a:spcPct val="35000"/>
            </a:spcAft>
            <a:buNone/>
          </a:pPr>
          <a:r>
            <a:rPr lang="en-US" sz="1900" u="sng" kern="1200" dirty="0">
              <a:latin typeface="Average" panose="020B0604020202020204" charset="0"/>
              <a:hlinkClick xmlns:r="http://schemas.openxmlformats.org/officeDocument/2006/relationships" r:id="rId3"/>
            </a:rPr>
            <a:t>Census.gov – dataset of California poverty census</a:t>
          </a:r>
          <a:endParaRPr lang="en-US" sz="1900" kern="1200" dirty="0">
            <a:latin typeface="Average" panose="020B0604020202020204" charset="0"/>
          </a:endParaRPr>
        </a:p>
      </dsp:txBody>
      <dsp:txXfrm>
        <a:off x="462161" y="216742"/>
        <a:ext cx="7337238" cy="400140"/>
      </dsp:txXfrm>
    </dsp:sp>
    <dsp:sp modelId="{A22D2C21-6DDE-441F-A1F4-5E5DF3F37F4D}">
      <dsp:nvSpPr>
        <dsp:cNvPr id="0" name=""/>
        <dsp:cNvSpPr/>
      </dsp:nvSpPr>
      <dsp:spPr>
        <a:xfrm>
          <a:off x="0" y="716917"/>
          <a:ext cx="7799400" cy="400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25EF-18F8-4902-A4D1-36C64EF68B90}">
      <dsp:nvSpPr>
        <dsp:cNvPr id="0" name=""/>
        <dsp:cNvSpPr/>
      </dsp:nvSpPr>
      <dsp:spPr>
        <a:xfrm>
          <a:off x="121042" y="806949"/>
          <a:ext cx="220077" cy="22007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A2E84-9889-4A6E-8C31-1E8070C177B2}">
      <dsp:nvSpPr>
        <dsp:cNvPr id="0" name=""/>
        <dsp:cNvSpPr/>
      </dsp:nvSpPr>
      <dsp:spPr>
        <a:xfrm>
          <a:off x="462161" y="716917"/>
          <a:ext cx="7337238" cy="40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348" tIns="42348" rIns="42348" bIns="42348" numCol="1" spcCol="1270" anchor="ctr" anchorCtr="0">
          <a:noAutofit/>
        </a:bodyPr>
        <a:lstStyle/>
        <a:p>
          <a:pPr marL="0" lvl="0" indent="0" algn="l" defTabSz="844550">
            <a:lnSpc>
              <a:spcPct val="100000"/>
            </a:lnSpc>
            <a:spcBef>
              <a:spcPct val="0"/>
            </a:spcBef>
            <a:spcAft>
              <a:spcPct val="35000"/>
            </a:spcAft>
            <a:buNone/>
          </a:pPr>
          <a:r>
            <a:rPr lang="en-US" sz="1900" u="sng" kern="1200" dirty="0">
              <a:latin typeface="Average" panose="020B0604020202020204" charset="0"/>
              <a:hlinkClick xmlns:r="http://schemas.openxmlformats.org/officeDocument/2006/relationships" r:id="rId6"/>
            </a:rPr>
            <a:t>Healthdata.gov – dataset for California Hospital Performance Ratings</a:t>
          </a:r>
          <a:endParaRPr lang="en-US" sz="1900" kern="1200" dirty="0">
            <a:latin typeface="Average" panose="020B0604020202020204" charset="0"/>
          </a:endParaRPr>
        </a:p>
      </dsp:txBody>
      <dsp:txXfrm>
        <a:off x="462161" y="716917"/>
        <a:ext cx="7337238" cy="4001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althdata.gov/State/California-Hospital-Performance-Ratings/gyej-bbhk"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census.gov/data-tools/demo/saip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4b72d9afa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4b72d9afa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dataset came with plenty of information though not all of it would be useful for our project purposes. For this reason we decided to filter out any columns that would not suite our data, such as hospital ID. We also made sure to drop any null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61f44b8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461f44b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the county name column to edit out the “County” and replace the ‘Name’ column with “clean_name” column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61f44b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61f44b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Renaming the “Clean_Names” column to “County”. </a:t>
            </a:r>
            <a:endParaRPr/>
          </a:p>
          <a:p>
            <a:pPr marL="0" lvl="0" indent="0" algn="l" rtl="0">
              <a:spcBef>
                <a:spcPts val="0"/>
              </a:spcBef>
              <a:spcAft>
                <a:spcPts val="0"/>
              </a:spcAft>
              <a:buNone/>
            </a:pPr>
            <a:r>
              <a:rPr lang="en"/>
              <a:t>Listing all columns in the new dataset and saving it into a csv for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4b72d9af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4b72d9af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4b72d9afa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4b72d9afa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24b72d9af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24b72d9af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24b72d9af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24b72d9af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With this data cleaned and now easier to work with, we decided it would be well to move forward with our analysis using Tableau to visualize the data and machine learning regression analysis to predict future events.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4b72d9afa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24b72d9afa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602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4b72d9afa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4b72d9afa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4b72d9afa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4b72d9afa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4b72d9af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4b72d9af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99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4b72d9afa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4b72d9afa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4b72d9afa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4b72d9af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139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4b72d9afa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4b72d9af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4b72d9afa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24b72d9afa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4b72d9af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4b72d9af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4b72d9af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4b72d9af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F2328"/>
                </a:solidFill>
                <a:highlight>
                  <a:srgbClr val="FFFFFF"/>
                </a:highlight>
                <a:latin typeface="Average"/>
                <a:ea typeface="Average"/>
                <a:cs typeface="Average"/>
                <a:sym typeface="Average"/>
              </a:rPr>
              <a:t>We will be analyzing California counties’ poverty levels with California counties, hospitals, and performance level based on hospital procedures performed between 2016-2020 to determine and evaluate if poverty levels correlate with hospital performance and how impactful it is.</a:t>
            </a:r>
            <a:endParaRPr sz="1200">
              <a:solidFill>
                <a:srgbClr val="1F2328"/>
              </a:solidFill>
              <a:highlight>
                <a:srgbClr val="FFFFFF"/>
              </a:highlight>
              <a:latin typeface="Average"/>
              <a:ea typeface="Average"/>
              <a:cs typeface="Average"/>
              <a:sym typeface="Average"/>
            </a:endParaRPr>
          </a:p>
          <a:p>
            <a:pPr marL="0" lvl="0" indent="0" algn="l" rtl="0">
              <a:lnSpc>
                <a:spcPct val="115000"/>
              </a:lnSpc>
              <a:spcBef>
                <a:spcPts val="1200"/>
              </a:spcBef>
              <a:spcAft>
                <a:spcPts val="0"/>
              </a:spcAft>
              <a:buNone/>
            </a:pPr>
            <a:r>
              <a:rPr lang="en" sz="1200">
                <a:solidFill>
                  <a:schemeClr val="dk1"/>
                </a:solidFill>
                <a:latin typeface="Calibri"/>
                <a:ea typeface="Calibri"/>
                <a:cs typeface="Calibri"/>
                <a:sym typeface="Calibri"/>
              </a:rPr>
              <a:t>We thought this comparison would be interesting because social determinants of health may be higher in areas with more poverty, leading to people with less access to healthcare and resources to stay healthy leads to people with poorer health. This could contribute to more adverse events.</a:t>
            </a:r>
            <a:endParaRPr sz="1200">
              <a:solidFill>
                <a:srgbClr val="1F2328"/>
              </a:solidFill>
              <a:highlight>
                <a:srgbClr val="FFFFFF"/>
              </a:highlight>
              <a:latin typeface="Average"/>
              <a:ea typeface="Average"/>
              <a:cs typeface="Average"/>
              <a:sym typeface="Average"/>
            </a:endParaRPr>
          </a:p>
          <a:p>
            <a:pPr marL="0" lvl="0" indent="0" algn="l" rtl="0">
              <a:lnSpc>
                <a:spcPct val="115000"/>
              </a:lnSpc>
              <a:spcBef>
                <a:spcPts val="1200"/>
              </a:spcBef>
              <a:spcAft>
                <a:spcPts val="0"/>
              </a:spcAft>
              <a:buNone/>
            </a:pPr>
            <a:r>
              <a:rPr lang="en" sz="1300">
                <a:solidFill>
                  <a:srgbClr val="233A44"/>
                </a:solidFill>
                <a:latin typeface="Calibri"/>
                <a:ea typeface="Calibri"/>
                <a:cs typeface="Calibri"/>
                <a:sym typeface="Calibri"/>
              </a:rPr>
              <a:t>California is known to have a diverse population of people in all stages of financial health. This can be seen from the high-paying silicon valley to the depths of poverty of Skid Row. </a:t>
            </a:r>
            <a:endParaRPr sz="1300">
              <a:solidFill>
                <a:srgbClr val="233A44"/>
              </a:solidFill>
              <a:latin typeface="Calibri"/>
              <a:ea typeface="Calibri"/>
              <a:cs typeface="Calibri"/>
              <a:sym typeface="Calibri"/>
            </a:endParaRPr>
          </a:p>
          <a:p>
            <a:pPr marL="0" lvl="0" indent="0" algn="l" rtl="0">
              <a:lnSpc>
                <a:spcPct val="115000"/>
              </a:lnSpc>
              <a:spcBef>
                <a:spcPts val="1200"/>
              </a:spcBef>
              <a:spcAft>
                <a:spcPts val="0"/>
              </a:spcAft>
              <a:buNone/>
            </a:pPr>
            <a:r>
              <a:rPr lang="en" sz="1300">
                <a:solidFill>
                  <a:srgbClr val="233A44"/>
                </a:solidFill>
                <a:latin typeface="Calibri"/>
                <a:ea typeface="Calibri"/>
                <a:cs typeface="Calibri"/>
                <a:sym typeface="Calibri"/>
              </a:rPr>
              <a:t>Hospitals continue performing medical procedures regardless of healthcare affordability. Hospitals are rated according to the number of adverse cases and the risk-adjustment rate of the procedures performed in said hospital. Because of this some hospitals have higher ratings than others. </a:t>
            </a:r>
            <a:endParaRPr sz="1300">
              <a:solidFill>
                <a:srgbClr val="233A44"/>
              </a:solidFill>
              <a:latin typeface="Calibri"/>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r>
              <a:rPr lang="en" sz="1300">
                <a:solidFill>
                  <a:srgbClr val="233A44"/>
                </a:solidFill>
                <a:latin typeface="Calibri"/>
                <a:ea typeface="Calibri"/>
                <a:cs typeface="Calibri"/>
                <a:sym typeface="Calibri"/>
              </a:rPr>
              <a:t>We want to see if there is a correlation between a county’s poverty rate and the general hospital rating of that county.</a:t>
            </a:r>
            <a:endParaRPr sz="1200">
              <a:solidFill>
                <a:srgbClr val="1F2328"/>
              </a:solidFill>
              <a:highlight>
                <a:srgbClr val="FFFFFF"/>
              </a:highlight>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4b72d9afa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4b72d9afa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 has been procured from the California census website containing California poverty levels by county from the years 2016 to 2020. The other dataset contains California Hospital Performance ratings by County between the years 2016 to 2021.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sake of simplicity and uniformity in our analysis, we are focusing on the data between 2016 and 2020.</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3"/>
              </a:rPr>
              <a:t>https://healthdata.gov/State/California-Hospital-Performance-Ratings/gyej-bbhk</a:t>
            </a:r>
            <a:endParaRPr sz="1200" u="sng">
              <a:solidFill>
                <a:schemeClr val="hlink"/>
              </a:solidFill>
              <a:latin typeface="Calibri"/>
              <a:ea typeface="Calibri"/>
              <a:cs typeface="Calibri"/>
              <a:sym typeface="Calibri"/>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4"/>
              </a:rPr>
              <a:t>https://www.census.gov/data-tools/demo/saipe/#/?s_state=06&amp;s_county=&amp;s_district=&amp;s_geography=county</a:t>
            </a:r>
            <a:endParaRPr sz="1200" u="sng">
              <a:solidFill>
                <a:schemeClr val="hlink"/>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24b72d9af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24b72d9af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purpose of completing this project analysis we used the following: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4b72d9af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4b72d9af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had our sources collected and verified, we were ready to begin our data exploration phase to see exactly what we were working with and how much cleanup we needed to 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32722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30034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69331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1340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08668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48858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55754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55767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22907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287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2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59055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9812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37218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3"/>
        </a:solidFill>
        <a:effectLst/>
      </p:bgPr>
    </p:bg>
    <p:spTree>
      <p:nvGrpSpPr>
        <p:cNvPr id="1" name="Shape 37"/>
        <p:cNvGrpSpPr/>
        <p:nvPr/>
      </p:nvGrpSpPr>
      <p:grpSpPr>
        <a:xfrm>
          <a:off x="0" y="0"/>
          <a:ext cx="0" cy="0"/>
          <a:chOff x="0" y="0"/>
          <a:chExt cx="0" cy="0"/>
        </a:xfrm>
      </p:grpSpPr>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3839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77883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422703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974314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8281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04830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523876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70815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724091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79966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3055779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74083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2984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75144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30354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11563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91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3006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70147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5/18/2023</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8494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5/18/2023</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296416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7.sv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42.sv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prstGeom prst="rect">
            <a:avLst/>
          </a:prstGeom>
        </p:spPr>
        <p:txBody>
          <a:bodyPr spcFirstLastPara="1" wrap="square" lIns="91425" tIns="91425" rIns="91425" bIns="91425" anchor="ctr" anchorCtr="0">
            <a:normAutofit/>
          </a:bodyPr>
          <a:lstStyle/>
          <a:p>
            <a:pPr marL="457200" lvl="0" indent="0" algn="ctr" rtl="0">
              <a:lnSpc>
                <a:spcPct val="125000"/>
              </a:lnSpc>
              <a:spcBef>
                <a:spcPts val="0"/>
              </a:spcBef>
              <a:spcAft>
                <a:spcPts val="1200"/>
              </a:spcAft>
              <a:buNone/>
            </a:pPr>
            <a:r>
              <a:rPr lang="en" sz="2300" b="1" dirty="0">
                <a:solidFill>
                  <a:srgbClr val="1F2328"/>
                </a:solidFill>
                <a:latin typeface="Average"/>
                <a:ea typeface="Average"/>
                <a:cs typeface="Average"/>
                <a:sym typeface="Average"/>
              </a:rPr>
              <a:t>California County Poverty Levels Affecting Hospital Performance Ratings</a:t>
            </a:r>
            <a:endParaRPr dirty="0">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94"/>
        <p:cNvGrpSpPr/>
        <p:nvPr/>
      </p:nvGrpSpPr>
      <p:grpSpPr>
        <a:xfrm>
          <a:off x="0" y="0"/>
          <a:ext cx="0" cy="0"/>
          <a:chOff x="0" y="0"/>
          <a:chExt cx="0" cy="0"/>
        </a:xfrm>
      </p:grpSpPr>
      <p:grpSp>
        <p:nvGrpSpPr>
          <p:cNvPr id="1038" name="Group 1030">
            <a:extLst>
              <a:ext uri="{FF2B5EF4-FFF2-40B4-BE49-F238E27FC236}">
                <a16:creationId xmlns:a16="http://schemas.microsoft.com/office/drawing/2014/main" id="{767D40C4-2A44-4792-AB9D-E769202A27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040" name="Freeform 6">
              <a:extLst>
                <a:ext uri="{FF2B5EF4-FFF2-40B4-BE49-F238E27FC236}">
                  <a16:creationId xmlns:a16="http://schemas.microsoft.com/office/drawing/2014/main" id="{3DBD6486-24CA-456B-9631-2911490A6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1" name="Freeform 7">
              <a:extLst>
                <a:ext uri="{FF2B5EF4-FFF2-40B4-BE49-F238E27FC236}">
                  <a16:creationId xmlns:a16="http://schemas.microsoft.com/office/drawing/2014/main" id="{A2FF2964-4832-450E-B85C-304F27113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 name="Freeform 8">
              <a:extLst>
                <a:ext uri="{FF2B5EF4-FFF2-40B4-BE49-F238E27FC236}">
                  <a16:creationId xmlns:a16="http://schemas.microsoft.com/office/drawing/2014/main" id="{0B5C96AF-0E78-45E8-8B82-CF41BFB54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9" name="Freeform 9">
              <a:extLst>
                <a:ext uri="{FF2B5EF4-FFF2-40B4-BE49-F238E27FC236}">
                  <a16:creationId xmlns:a16="http://schemas.microsoft.com/office/drawing/2014/main" id="{A940CD75-9F08-4DF1-94CB-96A2C3A4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50" name="Freeform 10">
              <a:extLst>
                <a:ext uri="{FF2B5EF4-FFF2-40B4-BE49-F238E27FC236}">
                  <a16:creationId xmlns:a16="http://schemas.microsoft.com/office/drawing/2014/main" id="{1B35F757-0B0E-4DFC-81FA-935D070B7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51" name="Freeform 11">
              <a:extLst>
                <a:ext uri="{FF2B5EF4-FFF2-40B4-BE49-F238E27FC236}">
                  <a16:creationId xmlns:a16="http://schemas.microsoft.com/office/drawing/2014/main" id="{4380E990-0E29-4861-8CE3-F6D6FF15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39" name="Rounded Rectangle 16">
            <a:extLst>
              <a:ext uri="{FF2B5EF4-FFF2-40B4-BE49-F238E27FC236}">
                <a16:creationId xmlns:a16="http://schemas.microsoft.com/office/drawing/2014/main" id="{027FB951-A422-4463-8A01-05812E59C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3283" y="486698"/>
            <a:ext cx="6926580" cy="390906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C8EA7F5-33DB-B2B3-8F83-5F82C558D9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44" r="-2" b="10535"/>
          <a:stretch/>
        </p:blipFill>
        <p:spPr bwMode="auto">
          <a:xfrm>
            <a:off x="1183612" y="270000"/>
            <a:ext cx="7882960" cy="4193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801B25-96A3-9D6C-7715-3D659CF84777}"/>
              </a:ext>
            </a:extLst>
          </p:cNvPr>
          <p:cNvSpPr txBox="1"/>
          <p:nvPr/>
        </p:nvSpPr>
        <p:spPr>
          <a:xfrm>
            <a:off x="5680372" y="4622540"/>
            <a:ext cx="4572000" cy="923330"/>
          </a:xfrm>
          <a:prstGeom prst="rect">
            <a:avLst/>
          </a:prstGeom>
          <a:noFill/>
        </p:spPr>
        <p:txBody>
          <a:bodyPr wrap="square">
            <a:spAutoFit/>
          </a:bodyPr>
          <a:lstStyle/>
          <a:p>
            <a:pPr rtl="0">
              <a:spcBef>
                <a:spcPts val="0"/>
              </a:spcBef>
              <a:spcAft>
                <a:spcPts val="0"/>
              </a:spcAft>
            </a:pPr>
            <a:r>
              <a:rPr lang="en-US" sz="1800" b="1" i="0" u="none" strike="noStrike" dirty="0">
                <a:effectLst/>
                <a:latin typeface="Average" panose="020B0604020202020204" charset="0"/>
              </a:rPr>
              <a:t>Data Cleanup for Poverty Levels</a:t>
            </a:r>
            <a:endParaRPr lang="en-US" b="1" dirty="0">
              <a:effectLst/>
              <a:latin typeface="Average" panose="020B0604020202020204" charset="0"/>
            </a:endParaRPr>
          </a:p>
          <a:p>
            <a:br>
              <a:rPr lang="en-US" b="1" dirty="0">
                <a:latin typeface="Average" panose="020B0604020202020204" charset="0"/>
              </a:rPr>
            </a:br>
            <a:endParaRPr lang="en-US" b="1" dirty="0">
              <a:latin typeface="Average"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01"/>
        <p:cNvGrpSpPr/>
        <p:nvPr/>
      </p:nvGrpSpPr>
      <p:grpSpPr>
        <a:xfrm>
          <a:off x="0" y="0"/>
          <a:ext cx="0" cy="0"/>
          <a:chOff x="0" y="0"/>
          <a:chExt cx="0" cy="0"/>
        </a:xfrm>
      </p:grpSpPr>
      <p:grpSp>
        <p:nvGrpSpPr>
          <p:cNvPr id="214" name="Group 20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0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6"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15" name="Freeform: Shape 2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049" y="241300"/>
            <a:ext cx="8305651" cy="4660900"/>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oogle Shape;202;p23"/>
          <p:cNvPicPr preferRelativeResize="0"/>
          <p:nvPr/>
        </p:nvPicPr>
        <p:blipFill>
          <a:blip r:embed="rId4"/>
          <a:stretch>
            <a:fillRect/>
          </a:stretch>
        </p:blipFill>
        <p:spPr>
          <a:xfrm>
            <a:off x="2678401" y="324000"/>
            <a:ext cx="4687200" cy="4507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4"/>
          <p:cNvPicPr preferRelativeResize="0"/>
          <p:nvPr/>
        </p:nvPicPr>
        <p:blipFill>
          <a:blip r:embed="rId3">
            <a:alphaModFix/>
          </a:blip>
          <a:stretch>
            <a:fillRect/>
          </a:stretch>
        </p:blipFill>
        <p:spPr>
          <a:xfrm>
            <a:off x="2743000" y="76750"/>
            <a:ext cx="4990000" cy="4990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subTitle" idx="4294967295"/>
          </p:nvPr>
        </p:nvSpPr>
        <p:spPr>
          <a:xfrm>
            <a:off x="766800" y="3296613"/>
            <a:ext cx="2847975" cy="106203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dirty="0">
                <a:latin typeface="Average" panose="020B0604020202020204" charset="0"/>
              </a:rPr>
              <a:t>Data Cleanup for Hospital Performance Levels</a:t>
            </a:r>
            <a:endParaRPr sz="1600" b="1" dirty="0">
              <a:latin typeface="Average" panose="020B0604020202020204" charset="0"/>
            </a:endParaRPr>
          </a:p>
        </p:txBody>
      </p:sp>
      <p:pic>
        <p:nvPicPr>
          <p:cNvPr id="213" name="Google Shape;213;p25"/>
          <p:cNvPicPr preferRelativeResize="0"/>
          <p:nvPr/>
        </p:nvPicPr>
        <p:blipFill>
          <a:blip r:embed="rId3">
            <a:alphaModFix/>
          </a:blip>
          <a:stretch>
            <a:fillRect/>
          </a:stretch>
        </p:blipFill>
        <p:spPr>
          <a:xfrm>
            <a:off x="3301650" y="55200"/>
            <a:ext cx="5172620" cy="4838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6"/>
          <p:cNvPicPr preferRelativeResize="0"/>
          <p:nvPr/>
        </p:nvPicPr>
        <p:blipFill>
          <a:blip r:embed="rId3">
            <a:alphaModFix/>
          </a:blip>
          <a:stretch>
            <a:fillRect/>
          </a:stretch>
        </p:blipFill>
        <p:spPr>
          <a:xfrm>
            <a:off x="2365987" y="103352"/>
            <a:ext cx="6261846" cy="48386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3175200" y="100950"/>
            <a:ext cx="4750457" cy="49415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grpSp>
        <p:nvGrpSpPr>
          <p:cNvPr id="234" name="Group 233">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35"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6"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7"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8"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9"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0"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230" name="Picture 229" descr="Magnifying glass showing decling performance">
            <a:extLst>
              <a:ext uri="{FF2B5EF4-FFF2-40B4-BE49-F238E27FC236}">
                <a16:creationId xmlns:a16="http://schemas.microsoft.com/office/drawing/2014/main" id="{1967D37D-10E4-B8AF-2705-A593B89080A3}"/>
              </a:ext>
            </a:extLst>
          </p:cNvPr>
          <p:cNvPicPr>
            <a:picLocks noChangeAspect="1"/>
          </p:cNvPicPr>
          <p:nvPr/>
        </p:nvPicPr>
        <p:blipFill rotWithShape="1">
          <a:blip r:embed="rId3">
            <a:alphaModFix amt="35000"/>
          </a:blip>
          <a:srcRect t="1220" b="14510"/>
          <a:stretch/>
        </p:blipFill>
        <p:spPr>
          <a:xfrm>
            <a:off x="20" y="10"/>
            <a:ext cx="9143980" cy="5143490"/>
          </a:xfrm>
          <a:prstGeom prst="rect">
            <a:avLst/>
          </a:prstGeom>
        </p:spPr>
      </p:pic>
      <p:sp>
        <p:nvSpPr>
          <p:cNvPr id="228" name="Google Shape;228;p28"/>
          <p:cNvSpPr txBox="1">
            <a:spLocks noGrp="1"/>
          </p:cNvSpPr>
          <p:nvPr>
            <p:ph type="title"/>
          </p:nvPr>
        </p:nvSpPr>
        <p:spPr>
          <a:xfrm>
            <a:off x="2196300" y="1035051"/>
            <a:ext cx="6430967" cy="19621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solidFill>
                  <a:schemeClr val="tx1"/>
                </a:solidFill>
                <a:latin typeface="Average" panose="020B0604020202020204" charset="0"/>
              </a:rPr>
              <a:t>Data Analysis Phase</a:t>
            </a:r>
          </a:p>
        </p:txBody>
      </p:sp>
      <p:grpSp>
        <p:nvGrpSpPr>
          <p:cNvPr id="242" name="Group 241">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43"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44"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45"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46"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47"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8"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8"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Rectangle 14">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E5D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California Cases Density By County">
            <a:extLst>
              <a:ext uri="{FF2B5EF4-FFF2-40B4-BE49-F238E27FC236}">
                <a16:creationId xmlns:a16="http://schemas.microsoft.com/office/drawing/2014/main" id="{6F04C046-8C9C-4165-8A50-5334D10A6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574" y="482600"/>
            <a:ext cx="4456851" cy="4178299"/>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 name="Group 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1" name="Rectangle 1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B66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lide3" descr="California Cases By County">
            <a:extLst>
              <a:ext uri="{FF2B5EF4-FFF2-40B4-BE49-F238E27FC236}">
                <a16:creationId xmlns:a16="http://schemas.microsoft.com/office/drawing/2014/main" id="{3064B8A8-75A7-4B44-A02E-DB23B9D66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20" y="482600"/>
            <a:ext cx="4578958" cy="4178299"/>
          </a:xfrm>
          <a:prstGeom prst="rect">
            <a:avLst/>
          </a:prstGeom>
        </p:spPr>
      </p:pic>
    </p:spTree>
    <p:extLst>
      <p:ext uri="{BB962C8B-B14F-4D97-AF65-F5344CB8AC3E}">
        <p14:creationId xmlns:p14="http://schemas.microsoft.com/office/powerpoint/2010/main" val="1019240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32"/>
        <p:cNvGrpSpPr/>
        <p:nvPr/>
      </p:nvGrpSpPr>
      <p:grpSpPr>
        <a:xfrm>
          <a:off x="0" y="0"/>
          <a:ext cx="0" cy="0"/>
          <a:chOff x="0" y="0"/>
          <a:chExt cx="0" cy="0"/>
        </a:xfrm>
      </p:grpSpPr>
      <p:grpSp>
        <p:nvGrpSpPr>
          <p:cNvPr id="238" name="Group 23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3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46" name="Rectangle 24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53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Google Shape;233;p29"/>
          <p:cNvPicPr preferRelativeResize="0"/>
          <p:nvPr/>
        </p:nvPicPr>
        <p:blipFill>
          <a:blip r:embed="rId4"/>
          <a:stretch>
            <a:fillRect/>
          </a:stretch>
        </p:blipFill>
        <p:spPr>
          <a:xfrm>
            <a:off x="2503742" y="482600"/>
            <a:ext cx="4136515" cy="4178299"/>
          </a:xfrm>
          <a:prstGeom prst="rect">
            <a:avLst/>
          </a:prstGeom>
          <a:noFill/>
        </p:spPr>
      </p:pic>
    </p:spTree>
    <p:extLst>
      <p:ext uri="{BB962C8B-B14F-4D97-AF65-F5344CB8AC3E}">
        <p14:creationId xmlns:p14="http://schemas.microsoft.com/office/powerpoint/2010/main" val="15676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Shape 132"/>
        <p:cNvGrpSpPr/>
        <p:nvPr/>
      </p:nvGrpSpPr>
      <p:grpSpPr>
        <a:xfrm>
          <a:off x="0" y="0"/>
          <a:ext cx="0" cy="0"/>
          <a:chOff x="0" y="0"/>
          <a:chExt cx="0" cy="0"/>
        </a:xfrm>
      </p:grpSpPr>
      <p:grpSp>
        <p:nvGrpSpPr>
          <p:cNvPr id="140" name="Group 139">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41"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2"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3"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4"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5"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6"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48" name="Rectangle 147">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02781" cy="5143500"/>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Google Shape;133;p14"/>
          <p:cNvSpPr txBox="1">
            <a:spLocks noGrp="1"/>
          </p:cNvSpPr>
          <p:nvPr>
            <p:ph type="title"/>
          </p:nvPr>
        </p:nvSpPr>
        <p:spPr>
          <a:xfrm>
            <a:off x="276772" y="514350"/>
            <a:ext cx="2104465" cy="38290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700" dirty="0">
                <a:solidFill>
                  <a:srgbClr val="FFFFFF"/>
                </a:solidFill>
                <a:latin typeface="Average" panose="020B0604020202020204" charset="0"/>
              </a:rPr>
              <a:t>Table of Contents</a:t>
            </a:r>
          </a:p>
        </p:txBody>
      </p:sp>
      <p:grpSp>
        <p:nvGrpSpPr>
          <p:cNvPr id="152" name="Group 15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5143500"/>
            <a:chOff x="1320800" y="0"/>
            <a:chExt cx="2436813" cy="6858001"/>
          </a:xfrm>
        </p:grpSpPr>
        <p:sp>
          <p:nvSpPr>
            <p:cNvPr id="15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136" name="Google Shape;134;p14">
            <a:extLst>
              <a:ext uri="{FF2B5EF4-FFF2-40B4-BE49-F238E27FC236}">
                <a16:creationId xmlns:a16="http://schemas.microsoft.com/office/drawing/2014/main" id="{1A62771A-9DEF-65CB-3A03-2F906860A24B}"/>
              </a:ext>
            </a:extLst>
          </p:cNvPr>
          <p:cNvGraphicFramePr/>
          <p:nvPr>
            <p:extLst>
              <p:ext uri="{D42A27DB-BD31-4B8C-83A1-F6EECF244321}">
                <p14:modId xmlns:p14="http://schemas.microsoft.com/office/powerpoint/2010/main" val="3970263342"/>
              </p:ext>
            </p:extLst>
          </p:nvPr>
        </p:nvGraphicFramePr>
        <p:xfrm>
          <a:off x="3757612" y="514350"/>
          <a:ext cx="4869656" cy="382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37"/>
        <p:cNvGrpSpPr/>
        <p:nvPr/>
      </p:nvGrpSpPr>
      <p:grpSpPr>
        <a:xfrm>
          <a:off x="0" y="0"/>
          <a:ext cx="0" cy="0"/>
          <a:chOff x="0" y="0"/>
          <a:chExt cx="0" cy="0"/>
        </a:xfrm>
      </p:grpSpPr>
      <p:grpSp>
        <p:nvGrpSpPr>
          <p:cNvPr id="243" name="Group 242">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44"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5"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6"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7"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8"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9"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51" name="Rectangle 25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F6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Google Shape;238;p30"/>
          <p:cNvPicPr preferRelativeResize="0"/>
          <p:nvPr/>
        </p:nvPicPr>
        <p:blipFill>
          <a:blip r:embed="rId4"/>
          <a:stretch>
            <a:fillRect/>
          </a:stretch>
        </p:blipFill>
        <p:spPr>
          <a:xfrm>
            <a:off x="2613422" y="482600"/>
            <a:ext cx="3917155" cy="4178299"/>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42"/>
        <p:cNvGrpSpPr/>
        <p:nvPr/>
      </p:nvGrpSpPr>
      <p:grpSpPr>
        <a:xfrm>
          <a:off x="0" y="0"/>
          <a:ext cx="0" cy="0"/>
          <a:chOff x="0" y="0"/>
          <a:chExt cx="0" cy="0"/>
        </a:xfrm>
      </p:grpSpPr>
      <p:grpSp>
        <p:nvGrpSpPr>
          <p:cNvPr id="263" name="Group 262">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64"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5"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66"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7"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8"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9"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71" name="Rectangle 27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586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3" name="Google Shape;243;p31"/>
          <p:cNvPicPr preferRelativeResize="0"/>
          <p:nvPr/>
        </p:nvPicPr>
        <p:blipFill>
          <a:blip r:embed="rId4"/>
          <a:stretch>
            <a:fillRect/>
          </a:stretch>
        </p:blipFill>
        <p:spPr>
          <a:xfrm>
            <a:off x="2282520" y="482600"/>
            <a:ext cx="4578958" cy="417829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8"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5" name="Rectangle 34">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6A9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lide7" descr="Dashboard 1">
            <a:extLst>
              <a:ext uri="{FF2B5EF4-FFF2-40B4-BE49-F238E27FC236}">
                <a16:creationId xmlns:a16="http://schemas.microsoft.com/office/drawing/2014/main" id="{0F1F9382-7209-450E-8729-4BD159042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p:spPr>
      </p:pic>
    </p:spTree>
    <p:extLst>
      <p:ext uri="{BB962C8B-B14F-4D97-AF65-F5344CB8AC3E}">
        <p14:creationId xmlns:p14="http://schemas.microsoft.com/office/powerpoint/2010/main" val="90655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1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Isosceles Triangle 2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lide8" descr="Dashboard 2">
            <a:extLst>
              <a:ext uri="{FF2B5EF4-FFF2-40B4-BE49-F238E27FC236}">
                <a16:creationId xmlns:a16="http://schemas.microsoft.com/office/drawing/2014/main" id="{FEB97622-EAE6-4FD7-B5C7-97FEED2E9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a:ln>
            <a:noFill/>
          </a:ln>
        </p:spPr>
      </p:pic>
      <p:sp>
        <p:nvSpPr>
          <p:cNvPr id="25" name="Isosceles Triangle 2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20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lide9" descr="Dashboard 3">
            <a:extLst>
              <a:ext uri="{FF2B5EF4-FFF2-40B4-BE49-F238E27FC236}">
                <a16:creationId xmlns:a16="http://schemas.microsoft.com/office/drawing/2014/main" id="{24CD469B-CF2B-41A5-878E-3F1380436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a:ln>
            <a:noFill/>
          </a:ln>
        </p:spPr>
      </p:pic>
      <p:sp>
        <p:nvSpPr>
          <p:cNvPr id="17"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42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9" name="Group 1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3" name="Rectangle 22">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slide10" descr="Dashboard 4">
            <a:extLst>
              <a:ext uri="{FF2B5EF4-FFF2-40B4-BE49-F238E27FC236}">
                <a16:creationId xmlns:a16="http://schemas.microsoft.com/office/drawing/2014/main" id="{7A6370AD-8A2E-4269-B7F5-C9FB5CF6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p:spPr>
      </p:pic>
    </p:spTree>
    <p:extLst>
      <p:ext uri="{BB962C8B-B14F-4D97-AF65-F5344CB8AC3E}">
        <p14:creationId xmlns:p14="http://schemas.microsoft.com/office/powerpoint/2010/main" val="179356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lide11" descr="Dashboard 5">
            <a:extLst>
              <a:ext uri="{FF2B5EF4-FFF2-40B4-BE49-F238E27FC236}">
                <a16:creationId xmlns:a16="http://schemas.microsoft.com/office/drawing/2014/main" id="{DA4E5F79-583E-42BA-A6A5-070042191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81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slide12" descr="Dashboard 6">
            <a:extLst>
              <a:ext uri="{FF2B5EF4-FFF2-40B4-BE49-F238E27FC236}">
                <a16:creationId xmlns:a16="http://schemas.microsoft.com/office/drawing/2014/main" id="{4D178A34-920F-4D72-83D2-EAA1AD5FE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a:ln>
            <a:noFill/>
          </a:ln>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551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38"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9"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0"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1"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2"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3"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5" name="Rectangle 44">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slide2" descr="Dashboard 7">
            <a:extLst>
              <a:ext uri="{FF2B5EF4-FFF2-40B4-BE49-F238E27FC236}">
                <a16:creationId xmlns:a16="http://schemas.microsoft.com/office/drawing/2014/main" id="{6CC0F20B-E378-47F4-8353-DA34DC626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562" y="482600"/>
            <a:ext cx="5222874" cy="4178299"/>
          </a:xfrm>
          <a:prstGeom prst="rect">
            <a:avLst/>
          </a:prstGeom>
        </p:spPr>
      </p:pic>
    </p:spTree>
    <p:extLst>
      <p:ext uri="{BB962C8B-B14F-4D97-AF65-F5344CB8AC3E}">
        <p14:creationId xmlns:p14="http://schemas.microsoft.com/office/powerpoint/2010/main" val="927448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67"/>
        <p:cNvGrpSpPr/>
        <p:nvPr/>
      </p:nvGrpSpPr>
      <p:grpSpPr>
        <a:xfrm>
          <a:off x="0" y="0"/>
          <a:ext cx="0" cy="0"/>
          <a:chOff x="0" y="0"/>
          <a:chExt cx="0" cy="0"/>
        </a:xfrm>
      </p:grpSpPr>
      <p:grpSp>
        <p:nvGrpSpPr>
          <p:cNvPr id="315" name="Group 31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31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1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1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32" name="Rectangle 322">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5D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Rectangle 324">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8" name="Google Shape;268;p36"/>
          <p:cNvPicPr preferRelativeResize="0"/>
          <p:nvPr/>
        </p:nvPicPr>
        <p:blipFill>
          <a:blip r:embed="rId4"/>
          <a:stretch>
            <a:fillRect/>
          </a:stretch>
        </p:blipFill>
        <p:spPr>
          <a:xfrm>
            <a:off x="1823118" y="482600"/>
            <a:ext cx="5497762" cy="417829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txBox="1">
            <a:spLocks noGrp="1"/>
          </p:cNvSpPr>
          <p:nvPr>
            <p:ph type="title" idx="4294967295"/>
          </p:nvPr>
        </p:nvSpPr>
        <p:spPr>
          <a:xfrm>
            <a:off x="0" y="373063"/>
            <a:ext cx="8521700" cy="73342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lt1"/>
                </a:solidFill>
                <a:latin typeface="Average" panose="020B0604020202020204" charset="0"/>
              </a:rPr>
              <a:t>The Team - Group 4</a:t>
            </a:r>
            <a:endParaRPr dirty="0">
              <a:solidFill>
                <a:schemeClr val="lt1"/>
              </a:solidFill>
              <a:latin typeface="Average" panose="020B0604020202020204" charset="0"/>
            </a:endParaRPr>
          </a:p>
        </p:txBody>
      </p:sp>
      <p:sp>
        <p:nvSpPr>
          <p:cNvPr id="144" name="Google Shape;144;p15"/>
          <p:cNvSpPr txBox="1">
            <a:spLocks noGrp="1"/>
          </p:cNvSpPr>
          <p:nvPr>
            <p:ph type="body" idx="4294967295"/>
          </p:nvPr>
        </p:nvSpPr>
        <p:spPr>
          <a:xfrm>
            <a:off x="431463" y="3420117"/>
            <a:ext cx="2289175" cy="1212850"/>
          </a:xfrm>
          <a:prstGeom prst="rect">
            <a:avLst/>
          </a:prstGeom>
        </p:spPr>
        <p:txBody>
          <a:bodyPr spcFirstLastPara="1" wrap="square" lIns="91425" tIns="91425" rIns="91425" bIns="91425" anchor="t" anchorCtr="0">
            <a:normAutofit/>
          </a:bodyPr>
          <a:lstStyle/>
          <a:p>
            <a:pPr marL="152400" marR="152400" lvl="0" indent="0" algn="l" rtl="0">
              <a:lnSpc>
                <a:spcPct val="145000"/>
              </a:lnSpc>
              <a:spcBef>
                <a:spcPts val="0"/>
              </a:spcBef>
              <a:spcAft>
                <a:spcPts val="0"/>
              </a:spcAft>
              <a:buNone/>
            </a:pPr>
            <a:r>
              <a:rPr lang="en" sz="1000" b="1" dirty="0">
                <a:solidFill>
                  <a:srgbClr val="1F2328"/>
                </a:solidFill>
                <a:latin typeface="Average" panose="020B0604020202020204" charset="0"/>
              </a:rPr>
              <a:t>Abhipsha Chatterjee</a:t>
            </a:r>
            <a:endParaRPr sz="1000" b="1" dirty="0">
              <a:solidFill>
                <a:srgbClr val="1F2328"/>
              </a:solidFill>
              <a:latin typeface="Average" panose="020B0604020202020204" charset="0"/>
            </a:endParaRPr>
          </a:p>
          <a:p>
            <a:pPr marL="0" lvl="0" indent="0" algn="ctr" rtl="0">
              <a:spcBef>
                <a:spcPts val="1200"/>
              </a:spcBef>
              <a:spcAft>
                <a:spcPts val="0"/>
              </a:spcAft>
              <a:buNone/>
            </a:pPr>
            <a:endParaRPr dirty="0">
              <a:latin typeface="Average" panose="020B0604020202020204" charset="0"/>
            </a:endParaRPr>
          </a:p>
          <a:p>
            <a:pPr marL="0" lvl="0" indent="0" algn="ctr" rtl="0">
              <a:spcBef>
                <a:spcPts val="1200"/>
              </a:spcBef>
              <a:spcAft>
                <a:spcPts val="1200"/>
              </a:spcAft>
              <a:buNone/>
            </a:pPr>
            <a:endParaRPr dirty="0">
              <a:latin typeface="Average" panose="020B0604020202020204" charset="0"/>
            </a:endParaRPr>
          </a:p>
        </p:txBody>
      </p:sp>
      <p:sp>
        <p:nvSpPr>
          <p:cNvPr id="148" name="Google Shape;148;p15"/>
          <p:cNvSpPr txBox="1">
            <a:spLocks noGrp="1"/>
          </p:cNvSpPr>
          <p:nvPr>
            <p:ph type="body" idx="4294967295"/>
          </p:nvPr>
        </p:nvSpPr>
        <p:spPr>
          <a:xfrm>
            <a:off x="2362592" y="3436952"/>
            <a:ext cx="2289175" cy="121285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000" b="1" dirty="0">
                <a:latin typeface="Average" panose="020B0604020202020204" charset="0"/>
              </a:rPr>
              <a:t>April Reyes</a:t>
            </a:r>
            <a:endParaRPr sz="1000" b="1" dirty="0">
              <a:latin typeface="Average" panose="020B0604020202020204" charset="0"/>
            </a:endParaRPr>
          </a:p>
        </p:txBody>
      </p:sp>
      <p:sp>
        <p:nvSpPr>
          <p:cNvPr id="152" name="Google Shape;152;p15"/>
          <p:cNvSpPr txBox="1">
            <a:spLocks noGrp="1"/>
          </p:cNvSpPr>
          <p:nvPr>
            <p:ph type="body" idx="4294967295"/>
          </p:nvPr>
        </p:nvSpPr>
        <p:spPr>
          <a:xfrm>
            <a:off x="5036549" y="3431085"/>
            <a:ext cx="2290762" cy="1212850"/>
          </a:xfrm>
          <a:prstGeom prst="rect">
            <a:avLst/>
          </a:prstGeom>
        </p:spPr>
        <p:txBody>
          <a:bodyPr spcFirstLastPara="1" wrap="square" lIns="91425" tIns="91425" rIns="91425" bIns="91425" anchor="t" anchorCtr="0">
            <a:normAutofit/>
          </a:bodyPr>
          <a:lstStyle/>
          <a:p>
            <a:pPr marL="152400" marR="152400" lvl="0" indent="0" algn="l" rtl="0">
              <a:lnSpc>
                <a:spcPct val="145000"/>
              </a:lnSpc>
              <a:spcBef>
                <a:spcPts val="0"/>
              </a:spcBef>
              <a:spcAft>
                <a:spcPts val="1200"/>
              </a:spcAft>
              <a:buNone/>
            </a:pPr>
            <a:r>
              <a:rPr lang="en" sz="1000" b="1" dirty="0">
                <a:solidFill>
                  <a:srgbClr val="1F2328"/>
                </a:solidFill>
                <a:latin typeface="Average" panose="020B0604020202020204" charset="0"/>
              </a:rPr>
              <a:t>Natasha Nutley</a:t>
            </a:r>
            <a:endParaRPr b="1" dirty="0">
              <a:latin typeface="Average" panose="020B0604020202020204" charset="0"/>
            </a:endParaRPr>
          </a:p>
        </p:txBody>
      </p:sp>
      <p:sp>
        <p:nvSpPr>
          <p:cNvPr id="156" name="Google Shape;156;p15"/>
          <p:cNvSpPr txBox="1">
            <a:spLocks noGrp="1"/>
          </p:cNvSpPr>
          <p:nvPr>
            <p:ph type="body" idx="4294967295"/>
          </p:nvPr>
        </p:nvSpPr>
        <p:spPr>
          <a:xfrm>
            <a:off x="6834117" y="3472119"/>
            <a:ext cx="2289175" cy="121285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000" b="1" dirty="0">
                <a:latin typeface="Average" panose="020B0604020202020204" charset="0"/>
              </a:rPr>
              <a:t>Denisse Farias</a:t>
            </a:r>
            <a:endParaRPr sz="1000" b="1" dirty="0">
              <a:latin typeface="Average" panose="020B0604020202020204" charset="0"/>
            </a:endParaRPr>
          </a:p>
        </p:txBody>
      </p:sp>
      <p:pic>
        <p:nvPicPr>
          <p:cNvPr id="141" name="Google Shape;141;p15"/>
          <p:cNvPicPr preferRelativeResize="0"/>
          <p:nvPr/>
        </p:nvPicPr>
        <p:blipFill rotWithShape="1">
          <a:blip r:embed="rId3">
            <a:alphaModFix/>
          </a:blip>
          <a:srcRect/>
          <a:stretch/>
        </p:blipFill>
        <p:spPr>
          <a:xfrm>
            <a:off x="431463" y="1322225"/>
            <a:ext cx="1644300" cy="1644300"/>
          </a:xfrm>
          <a:prstGeom prst="ellipse">
            <a:avLst/>
          </a:prstGeom>
          <a:noFill/>
          <a:ln>
            <a:noFill/>
          </a:ln>
        </p:spPr>
      </p:pic>
      <p:pic>
        <p:nvPicPr>
          <p:cNvPr id="145" name="Google Shape;145;p15"/>
          <p:cNvPicPr preferRelativeResize="0"/>
          <p:nvPr/>
        </p:nvPicPr>
        <p:blipFill rotWithShape="1">
          <a:blip r:embed="rId4">
            <a:alphaModFix/>
          </a:blip>
          <a:srcRect t="16679" b="16679"/>
          <a:stretch/>
        </p:blipFill>
        <p:spPr>
          <a:xfrm>
            <a:off x="2649421" y="1322375"/>
            <a:ext cx="1644300" cy="1644000"/>
          </a:xfrm>
          <a:prstGeom prst="ellipse">
            <a:avLst/>
          </a:prstGeom>
          <a:noFill/>
          <a:ln>
            <a:noFill/>
          </a:ln>
        </p:spPr>
      </p:pic>
      <p:pic>
        <p:nvPicPr>
          <p:cNvPr id="149" name="Google Shape;149;p15"/>
          <p:cNvPicPr preferRelativeResize="0"/>
          <p:nvPr/>
        </p:nvPicPr>
        <p:blipFill rotWithShape="1">
          <a:blip r:embed="rId5">
            <a:alphaModFix/>
          </a:blip>
          <a:srcRect t="2891" b="30472"/>
          <a:stretch/>
        </p:blipFill>
        <p:spPr>
          <a:xfrm>
            <a:off x="4867375" y="1322225"/>
            <a:ext cx="1644300" cy="1644000"/>
          </a:xfrm>
          <a:prstGeom prst="ellipse">
            <a:avLst/>
          </a:prstGeom>
          <a:noFill/>
          <a:ln>
            <a:noFill/>
          </a:ln>
        </p:spPr>
      </p:pic>
      <p:pic>
        <p:nvPicPr>
          <p:cNvPr id="153" name="Google Shape;153;p15"/>
          <p:cNvPicPr preferRelativeResize="0"/>
          <p:nvPr/>
        </p:nvPicPr>
        <p:blipFill rotWithShape="1">
          <a:blip r:embed="rId6">
            <a:alphaModFix/>
          </a:blip>
          <a:srcRect t="10000" b="10000"/>
          <a:stretch/>
        </p:blipFill>
        <p:spPr>
          <a:xfrm>
            <a:off x="7085338" y="1322225"/>
            <a:ext cx="1644300" cy="1644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6B839E5-916C-F307-AB50-0A1B46810106}"/>
              </a:ext>
            </a:extLst>
          </p:cNvPr>
          <p:cNvSpPr>
            <a:spLocks noGrp="1"/>
          </p:cNvSpPr>
          <p:nvPr>
            <p:ph type="title"/>
          </p:nvPr>
        </p:nvSpPr>
        <p:spPr>
          <a:xfrm>
            <a:off x="4935474" y="486697"/>
            <a:ext cx="3691793" cy="2510503"/>
          </a:xfrm>
        </p:spPr>
        <p:txBody>
          <a:bodyPr vert="horz" lIns="91440" tIns="45720" rIns="91440" bIns="45720" rtlCol="0" anchor="b">
            <a:normAutofit/>
          </a:bodyPr>
          <a:lstStyle/>
          <a:p>
            <a:pPr defTabSz="457200"/>
            <a:r>
              <a:rPr lang="en-US" sz="6000" dirty="0">
                <a:latin typeface="Average" panose="020B0604020202020204" charset="0"/>
              </a:rPr>
              <a:t>Machine Learning </a:t>
            </a:r>
          </a:p>
        </p:txBody>
      </p:sp>
      <p:grpSp>
        <p:nvGrpSpPr>
          <p:cNvPr id="22" name="Group 21">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036" y="-3572"/>
            <a:ext cx="3761187" cy="5147072"/>
            <a:chOff x="2928938" y="-4763"/>
            <a:chExt cx="5014912" cy="6862763"/>
          </a:xfrm>
        </p:grpSpPr>
        <p:sp>
          <p:nvSpPr>
            <p:cNvPr id="23"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19" y="486698"/>
            <a:ext cx="4064731" cy="3923973"/>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Head with Gears">
            <a:extLst>
              <a:ext uri="{FF2B5EF4-FFF2-40B4-BE49-F238E27FC236}">
                <a16:creationId xmlns:a16="http://schemas.microsoft.com/office/drawing/2014/main" id="{7094CFB5-8CBB-E135-4DA2-EB4919E07D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517" y="758823"/>
            <a:ext cx="3410031" cy="3410031"/>
          </a:xfrm>
          <a:prstGeom prst="rect">
            <a:avLst/>
          </a:prstGeom>
        </p:spPr>
      </p:pic>
    </p:spTree>
    <p:extLst>
      <p:ext uri="{BB962C8B-B14F-4D97-AF65-F5344CB8AC3E}">
        <p14:creationId xmlns:p14="http://schemas.microsoft.com/office/powerpoint/2010/main" val="3511138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72"/>
        <p:cNvGrpSpPr/>
        <p:nvPr/>
      </p:nvGrpSpPr>
      <p:grpSpPr>
        <a:xfrm>
          <a:off x="0" y="0"/>
          <a:ext cx="0" cy="0"/>
          <a:chOff x="0" y="0"/>
          <a:chExt cx="0" cy="0"/>
        </a:xfrm>
      </p:grpSpPr>
      <p:sp useBgFill="1">
        <p:nvSpPr>
          <p:cNvPr id="287" name="Rectangle 27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74" descr="Graph on document with pen">
            <a:extLst>
              <a:ext uri="{FF2B5EF4-FFF2-40B4-BE49-F238E27FC236}">
                <a16:creationId xmlns:a16="http://schemas.microsoft.com/office/drawing/2014/main" id="{F340235C-8855-9668-AB1D-2BE49636CA6F}"/>
              </a:ext>
            </a:extLst>
          </p:cNvPr>
          <p:cNvPicPr>
            <a:picLocks noChangeAspect="1"/>
          </p:cNvPicPr>
          <p:nvPr/>
        </p:nvPicPr>
        <p:blipFill rotWithShape="1">
          <a:blip r:embed="rId3">
            <a:duotone>
              <a:schemeClr val="bg2">
                <a:shade val="45000"/>
                <a:satMod val="135000"/>
              </a:schemeClr>
              <a:prstClr val="white"/>
            </a:duotone>
            <a:alphaModFix amt="25000"/>
          </a:blip>
          <a:srcRect t="1510" b="14220"/>
          <a:stretch/>
        </p:blipFill>
        <p:spPr>
          <a:xfrm>
            <a:off x="20" y="0"/>
            <a:ext cx="9143980" cy="5143490"/>
          </a:xfrm>
          <a:prstGeom prst="rect">
            <a:avLst/>
          </a:prstGeom>
        </p:spPr>
      </p:pic>
      <p:sp>
        <p:nvSpPr>
          <p:cNvPr id="273" name="Google Shape;273;p37"/>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0">
            <a:normAutofit/>
          </a:bodyPr>
          <a:lstStyle/>
          <a:p>
            <a:pPr marL="0" lvl="0" indent="0" algn="r" defTabSz="457200">
              <a:spcBef>
                <a:spcPct val="0"/>
              </a:spcBef>
              <a:spcAft>
                <a:spcPts val="0"/>
              </a:spcAft>
            </a:pPr>
            <a:r>
              <a:rPr lang="en-US" dirty="0">
                <a:latin typeface="Average" panose="020B0604020202020204" charset="0"/>
              </a:rPr>
              <a:t>ML Algorithm</a:t>
            </a:r>
          </a:p>
        </p:txBody>
      </p:sp>
      <p:cxnSp>
        <p:nvCxnSpPr>
          <p:cNvPr id="281" name="Straight Connector 28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B86A8316-5F41-CA9D-0C63-E99D536FE64A}"/>
              </a:ext>
            </a:extLst>
          </p:cNvPr>
          <p:cNvSpPr>
            <a:spLocks noGrp="1"/>
          </p:cNvSpPr>
          <p:nvPr>
            <p:ph idx="1"/>
          </p:nvPr>
        </p:nvSpPr>
        <p:spPr>
          <a:xfrm>
            <a:off x="3763225" y="1472453"/>
            <a:ext cx="4943510" cy="2306171"/>
          </a:xfrm>
        </p:spPr>
        <p:txBody>
          <a:bodyPr>
            <a:normAutofit/>
          </a:bodyPr>
          <a:lstStyle/>
          <a:p>
            <a:pPr marL="131445" lvl="0" indent="0" defTabSz="457200">
              <a:spcBef>
                <a:spcPct val="0"/>
              </a:spcBef>
              <a:spcAft>
                <a:spcPts val="0"/>
              </a:spcAft>
              <a:buSzPct val="100000"/>
              <a:buNone/>
            </a:pPr>
            <a:r>
              <a:rPr lang="en-US" dirty="0">
                <a:latin typeface="Average" panose="020B0604020202020204" charset="0"/>
              </a:rPr>
              <a:t>The Machine Learning Algorithm considers Regression Analysis, Time Series Forecasting, and Gaussian Modeling.</a:t>
            </a:r>
          </a:p>
          <a:p>
            <a:pPr marL="914400" lvl="0" indent="0" defTabSz="457200">
              <a:spcBef>
                <a:spcPct val="0"/>
              </a:spcBef>
              <a:spcAft>
                <a:spcPts val="0"/>
              </a:spcAft>
            </a:pPr>
            <a:endParaRPr lang="en-US" dirty="0">
              <a:latin typeface="Average" panose="020B0604020202020204" charset="0"/>
            </a:endParaRPr>
          </a:p>
          <a:p>
            <a:pPr marL="457200" lvl="0" indent="0" defTabSz="457200">
              <a:spcBef>
                <a:spcPct val="0"/>
              </a:spcBef>
              <a:spcAft>
                <a:spcPts val="0"/>
              </a:spcAft>
              <a:buNone/>
            </a:pPr>
            <a:endParaRPr lang="en-US" dirty="0">
              <a:latin typeface="Average" panose="020B0604020202020204" charset="0"/>
            </a:endParaRPr>
          </a:p>
          <a:p>
            <a:endParaRPr lang="en-US" dirty="0">
              <a:latin typeface="Average" panose="020B0604020202020204" charset="0"/>
            </a:endParaRPr>
          </a:p>
        </p:txBody>
      </p:sp>
    </p:spTree>
    <p:extLst>
      <p:ext uri="{BB962C8B-B14F-4D97-AF65-F5344CB8AC3E}">
        <p14:creationId xmlns:p14="http://schemas.microsoft.com/office/powerpoint/2010/main" val="3918513826"/>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72"/>
        <p:cNvGrpSpPr/>
        <p:nvPr/>
      </p:nvGrpSpPr>
      <p:grpSpPr>
        <a:xfrm>
          <a:off x="0" y="0"/>
          <a:ext cx="0" cy="0"/>
          <a:chOff x="0" y="0"/>
          <a:chExt cx="0" cy="0"/>
        </a:xfrm>
      </p:grpSpPr>
      <p:sp useBgFill="1">
        <p:nvSpPr>
          <p:cNvPr id="287" name="Rectangle 27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74" descr="Graph on document with pen">
            <a:extLst>
              <a:ext uri="{FF2B5EF4-FFF2-40B4-BE49-F238E27FC236}">
                <a16:creationId xmlns:a16="http://schemas.microsoft.com/office/drawing/2014/main" id="{F340235C-8855-9668-AB1D-2BE49636CA6F}"/>
              </a:ext>
            </a:extLst>
          </p:cNvPr>
          <p:cNvPicPr>
            <a:picLocks noChangeAspect="1"/>
          </p:cNvPicPr>
          <p:nvPr/>
        </p:nvPicPr>
        <p:blipFill rotWithShape="1">
          <a:blip r:embed="rId3">
            <a:duotone>
              <a:schemeClr val="bg2">
                <a:shade val="45000"/>
                <a:satMod val="135000"/>
              </a:schemeClr>
              <a:prstClr val="white"/>
            </a:duotone>
            <a:alphaModFix amt="25000"/>
          </a:blip>
          <a:srcRect t="1510" b="14220"/>
          <a:stretch/>
        </p:blipFill>
        <p:spPr>
          <a:xfrm>
            <a:off x="20" y="10"/>
            <a:ext cx="9143980" cy="5143490"/>
          </a:xfrm>
          <a:prstGeom prst="rect">
            <a:avLst/>
          </a:prstGeom>
        </p:spPr>
      </p:pic>
      <p:sp>
        <p:nvSpPr>
          <p:cNvPr id="273" name="Google Shape;273;p37"/>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0">
            <a:normAutofit/>
          </a:bodyPr>
          <a:lstStyle/>
          <a:p>
            <a:pPr marL="0" lvl="0" indent="0" algn="r" defTabSz="457200">
              <a:spcBef>
                <a:spcPct val="0"/>
              </a:spcBef>
              <a:spcAft>
                <a:spcPts val="0"/>
              </a:spcAft>
            </a:pPr>
            <a:r>
              <a:rPr lang="en-US" dirty="0">
                <a:latin typeface="Average" panose="020B0604020202020204" charset="0"/>
              </a:rPr>
              <a:t>Results</a:t>
            </a:r>
          </a:p>
        </p:txBody>
      </p:sp>
      <p:cxnSp>
        <p:nvCxnSpPr>
          <p:cNvPr id="281" name="Straight Connector 28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B86A8316-5F41-CA9D-0C63-E99D536FE64A}"/>
              </a:ext>
            </a:extLst>
          </p:cNvPr>
          <p:cNvSpPr>
            <a:spLocks noGrp="1"/>
          </p:cNvSpPr>
          <p:nvPr>
            <p:ph idx="1"/>
          </p:nvPr>
        </p:nvSpPr>
        <p:spPr>
          <a:xfrm>
            <a:off x="3763225" y="878924"/>
            <a:ext cx="4943510" cy="3724375"/>
          </a:xfrm>
        </p:spPr>
        <p:txBody>
          <a:bodyPr>
            <a:normAutofit/>
          </a:bodyPr>
          <a:lstStyle/>
          <a:p>
            <a:pPr marL="131445" lvl="0" indent="0" defTabSz="457200">
              <a:spcBef>
                <a:spcPct val="0"/>
              </a:spcBef>
              <a:spcAft>
                <a:spcPts val="0"/>
              </a:spcAft>
              <a:buSzPct val="100000"/>
              <a:buNone/>
            </a:pPr>
            <a:r>
              <a:rPr lang="en-US" dirty="0">
                <a:latin typeface="Average" panose="020B0604020202020204" charset="0"/>
              </a:rPr>
              <a:t>As demonstrated in the visualizations, we can conclude that:</a:t>
            </a:r>
          </a:p>
          <a:p>
            <a:pPr marL="914400" lvl="0" indent="0" defTabSz="457200">
              <a:spcBef>
                <a:spcPct val="0"/>
              </a:spcBef>
              <a:spcAft>
                <a:spcPts val="0"/>
              </a:spcAft>
            </a:pPr>
            <a:endParaRPr lang="en-US" dirty="0">
              <a:latin typeface="Average" panose="020B0604020202020204" charset="0"/>
            </a:endParaRPr>
          </a:p>
          <a:p>
            <a:pPr marL="914400" lvl="1" indent="-325755" defTabSz="457200" rtl="0">
              <a:spcBef>
                <a:spcPct val="0"/>
              </a:spcBef>
              <a:spcAft>
                <a:spcPts val="0"/>
              </a:spcAft>
              <a:buSzPct val="100000"/>
              <a:buFont typeface="Arial" panose="020B0604020202020204" pitchFamily="34" charset="0"/>
              <a:buChar char="•"/>
            </a:pPr>
            <a:r>
              <a:rPr lang="en-US" kern="1200" dirty="0">
                <a:ln w="3175" cmpd="sng">
                  <a:noFill/>
                </a:ln>
                <a:latin typeface="Average" panose="020B0604020202020204" charset="0"/>
                <a:ea typeface="+mj-ea"/>
                <a:cs typeface="+mj-cs"/>
              </a:rPr>
              <a:t>counties with higher cases of poverty show lower performance ratings of hospital procedures performed compared to hospitals in counties with less cases of poverty.</a:t>
            </a:r>
          </a:p>
          <a:p>
            <a:pPr marL="742950" lvl="0" indent="-285750" defTabSz="457200">
              <a:spcBef>
                <a:spcPct val="0"/>
              </a:spcBef>
              <a:spcAft>
                <a:spcPts val="0"/>
              </a:spcAft>
              <a:buFont typeface="Arial" panose="020B0604020202020204" pitchFamily="34" charset="0"/>
              <a:buChar char="•"/>
            </a:pPr>
            <a:endParaRPr lang="en-US" dirty="0">
              <a:latin typeface="Average" panose="020B0604020202020204" charset="0"/>
            </a:endParaRPr>
          </a:p>
          <a:p>
            <a:pPr marL="914400" lvl="1" indent="-325755" defTabSz="457200" rtl="0">
              <a:spcBef>
                <a:spcPct val="0"/>
              </a:spcBef>
              <a:spcAft>
                <a:spcPts val="0"/>
              </a:spcAft>
              <a:buSzPct val="100000"/>
              <a:buFont typeface="Arial" panose="020B0604020202020204" pitchFamily="34" charset="0"/>
              <a:buChar char="•"/>
            </a:pPr>
            <a:r>
              <a:rPr lang="en-US" kern="1200" dirty="0">
                <a:ln w="3175" cmpd="sng">
                  <a:noFill/>
                </a:ln>
                <a:latin typeface="Average" panose="020B0604020202020204" charset="0"/>
                <a:ea typeface="+mj-ea"/>
                <a:cs typeface="+mj-cs"/>
              </a:rPr>
              <a:t>higher number of adverse cases and a higher risk adjusted rate are seen in more poverty-ridden counties with worse hospital ratings than in less poverty-ridden counties.</a:t>
            </a:r>
          </a:p>
          <a:p>
            <a:pPr marL="457200" lvl="0" indent="0" defTabSz="457200">
              <a:spcBef>
                <a:spcPct val="0"/>
              </a:spcBef>
              <a:spcAft>
                <a:spcPts val="0"/>
              </a:spcAft>
            </a:pPr>
            <a:endParaRPr lang="en-US" dirty="0">
              <a:latin typeface="Average" panose="020B0604020202020204" charset="0"/>
            </a:endParaRPr>
          </a:p>
          <a:p>
            <a:pPr marL="457200" lvl="0" indent="0" defTabSz="457200">
              <a:spcBef>
                <a:spcPct val="0"/>
              </a:spcBef>
              <a:spcAft>
                <a:spcPts val="0"/>
              </a:spcAft>
            </a:pPr>
            <a:endParaRPr lang="en-US" dirty="0">
              <a:latin typeface="Average" panose="020B0604020202020204" charset="0"/>
            </a:endParaRPr>
          </a:p>
          <a:p>
            <a:endParaRPr lang="en-US" dirty="0">
              <a:latin typeface="Average" panose="020B0604020202020204" charset="0"/>
            </a:endParaRPr>
          </a:p>
        </p:txBody>
      </p:sp>
    </p:spTree>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77"/>
        <p:cNvGrpSpPr/>
        <p:nvPr/>
      </p:nvGrpSpPr>
      <p:grpSpPr>
        <a:xfrm>
          <a:off x="0" y="0"/>
          <a:ext cx="0" cy="0"/>
          <a:chOff x="0" y="0"/>
          <a:chExt cx="0" cy="0"/>
        </a:xfrm>
      </p:grpSpPr>
      <p:grpSp>
        <p:nvGrpSpPr>
          <p:cNvPr id="331" name="Group 33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33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3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3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39" name="Rectangle 33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descr="Close up photo of colorful graph data">
            <a:extLst>
              <a:ext uri="{FF2B5EF4-FFF2-40B4-BE49-F238E27FC236}">
                <a16:creationId xmlns:a16="http://schemas.microsoft.com/office/drawing/2014/main" id="{EF99C18E-4C5F-6423-C460-B5B1CD8E63A3}"/>
              </a:ext>
            </a:extLst>
          </p:cNvPr>
          <p:cNvPicPr>
            <a:picLocks noChangeAspect="1"/>
          </p:cNvPicPr>
          <p:nvPr/>
        </p:nvPicPr>
        <p:blipFill rotWithShape="1">
          <a:blip r:embed="rId4"/>
          <a:srcRect l="24212" r="24212"/>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41" name="Group 34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34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4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4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4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78" name="Google Shape;278;p38"/>
          <p:cNvSpPr txBox="1">
            <a:spLocks noGrp="1"/>
          </p:cNvSpPr>
          <p:nvPr>
            <p:ph type="title"/>
          </p:nvPr>
        </p:nvSpPr>
        <p:spPr>
          <a:xfrm>
            <a:off x="729060" y="514350"/>
            <a:ext cx="3945510" cy="1314449"/>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4000" dirty="0">
                <a:latin typeface="Average" panose="020B0604020202020204" charset="0"/>
              </a:rPr>
              <a:t>Project Review</a:t>
            </a:r>
          </a:p>
        </p:txBody>
      </p:sp>
      <p:sp>
        <p:nvSpPr>
          <p:cNvPr id="279" name="Google Shape;279;p38"/>
          <p:cNvSpPr txBox="1">
            <a:spLocks noGrp="1"/>
          </p:cNvSpPr>
          <p:nvPr>
            <p:ph type="body" idx="2"/>
          </p:nvPr>
        </p:nvSpPr>
        <p:spPr>
          <a:xfrm>
            <a:off x="482601" y="2000249"/>
            <a:ext cx="3945510" cy="2960634"/>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20000"/>
              </a:spcBef>
              <a:spcAft>
                <a:spcPts val="600"/>
              </a:spcAft>
              <a:buSzPct val="145000"/>
              <a:buNone/>
            </a:pPr>
            <a:r>
              <a:rPr lang="en-US" sz="1300" dirty="0">
                <a:latin typeface="Average" panose="020B0604020202020204" charset="0"/>
                <a:sym typeface="Arial"/>
              </a:rPr>
              <a:t>Other factors that could potentially affect the data exploration phase and paint a different, perhaps more insightful picture: </a:t>
            </a:r>
          </a:p>
          <a:p>
            <a:pPr marL="457200" lvl="0"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Social Determinants of the Health Theory Model</a:t>
            </a:r>
          </a:p>
          <a:p>
            <a:pPr marL="457200" lvl="0"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Examining the levels of the following for practitioners:</a:t>
            </a:r>
          </a:p>
          <a:p>
            <a:pPr marL="914400" lvl="1"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Training </a:t>
            </a:r>
          </a:p>
          <a:p>
            <a:pPr marL="914400" lvl="1"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Education</a:t>
            </a:r>
          </a:p>
          <a:p>
            <a:pPr marL="0" lvl="0" indent="0" defTabSz="457200">
              <a:lnSpc>
                <a:spcPct val="90000"/>
              </a:lnSpc>
              <a:spcBef>
                <a:spcPct val="20000"/>
              </a:spcBef>
              <a:spcAft>
                <a:spcPts val="600"/>
              </a:spcAft>
              <a:buSzPct val="145000"/>
              <a:buFont typeface="Arial"/>
              <a:buChar char="•"/>
            </a:pPr>
            <a:endParaRPr lang="en-US" sz="1300" dirty="0">
              <a:latin typeface="Average" panose="020B0604020202020204" charset="0"/>
              <a:sym typeface="Arial"/>
            </a:endParaRPr>
          </a:p>
          <a:p>
            <a:pPr marL="0" lvl="0" indent="0" defTabSz="457200">
              <a:lnSpc>
                <a:spcPct val="90000"/>
              </a:lnSpc>
              <a:spcBef>
                <a:spcPct val="20000"/>
              </a:spcBef>
              <a:spcAft>
                <a:spcPts val="600"/>
              </a:spcAft>
              <a:buSzPct val="145000"/>
              <a:buFont typeface="Arial"/>
              <a:buChar char="•"/>
            </a:pPr>
            <a:endParaRPr lang="en-US" sz="1300" dirty="0">
              <a:highlight>
                <a:srgbClr val="FFFFFF"/>
              </a:highlight>
              <a:latin typeface="Average" panose="020B0604020202020204" charset="0"/>
              <a:sym typeface="Arial"/>
            </a:endParaRPr>
          </a:p>
          <a:p>
            <a:pPr marL="457200" lvl="0" indent="0" defTabSz="457200">
              <a:lnSpc>
                <a:spcPct val="90000"/>
              </a:lnSpc>
              <a:spcBef>
                <a:spcPct val="20000"/>
              </a:spcBef>
              <a:spcAft>
                <a:spcPts val="600"/>
              </a:spcAft>
              <a:buSzPct val="145000"/>
              <a:buFont typeface="Arial"/>
              <a:buChar char="•"/>
            </a:pPr>
            <a:endParaRPr lang="en-US" sz="1300" dirty="0">
              <a:latin typeface="Average" panose="020B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83"/>
        <p:cNvGrpSpPr/>
        <p:nvPr/>
      </p:nvGrpSpPr>
      <p:grpSpPr>
        <a:xfrm>
          <a:off x="0" y="0"/>
          <a:ext cx="0" cy="0"/>
          <a:chOff x="0" y="0"/>
          <a:chExt cx="0" cy="0"/>
        </a:xfrm>
      </p:grpSpPr>
      <p:grpSp>
        <p:nvGrpSpPr>
          <p:cNvPr id="290" name="Group 28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9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9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8" name="Rectangle 297">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19326" y="-3572"/>
            <a:ext cx="3761187" cy="5147072"/>
            <a:chOff x="2928938" y="-4763"/>
            <a:chExt cx="5014912" cy="6862763"/>
          </a:xfrm>
        </p:grpSpPr>
        <p:sp>
          <p:nvSpPr>
            <p:cNvPr id="301"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2"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3"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4"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5"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6"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4" name="Google Shape;284;p39"/>
          <p:cNvSpPr txBox="1">
            <a:spLocks noGrp="1"/>
          </p:cNvSpPr>
          <p:nvPr>
            <p:ph type="title"/>
          </p:nvPr>
        </p:nvSpPr>
        <p:spPr>
          <a:xfrm>
            <a:off x="4086224" y="1035051"/>
            <a:ext cx="4541042" cy="19621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latin typeface="Average" panose="020B0604020202020204" charset="0"/>
              </a:rPr>
              <a:t>Questions?</a:t>
            </a:r>
          </a:p>
        </p:txBody>
      </p:sp>
      <p:pic>
        <p:nvPicPr>
          <p:cNvPr id="286" name="Picture 285" descr="Yellow question mark">
            <a:extLst>
              <a:ext uri="{FF2B5EF4-FFF2-40B4-BE49-F238E27FC236}">
                <a16:creationId xmlns:a16="http://schemas.microsoft.com/office/drawing/2014/main" id="{B1523882-C866-AB4B-2CD7-FC255DB59089}"/>
              </a:ext>
            </a:extLst>
          </p:cNvPr>
          <p:cNvPicPr>
            <a:picLocks noChangeAspect="1"/>
          </p:cNvPicPr>
          <p:nvPr/>
        </p:nvPicPr>
        <p:blipFill rotWithShape="1">
          <a:blip r:embed="rId4"/>
          <a:srcRect l="50706" r="1627" b="-1"/>
          <a:stretch/>
        </p:blipFill>
        <p:spPr>
          <a:xfrm>
            <a:off x="20" y="10"/>
            <a:ext cx="4086205" cy="51434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88"/>
        <p:cNvGrpSpPr/>
        <p:nvPr/>
      </p:nvGrpSpPr>
      <p:grpSpPr>
        <a:xfrm>
          <a:off x="0" y="0"/>
          <a:ext cx="0" cy="0"/>
          <a:chOff x="0" y="0"/>
          <a:chExt cx="0" cy="0"/>
        </a:xfrm>
      </p:grpSpPr>
      <p:grpSp>
        <p:nvGrpSpPr>
          <p:cNvPr id="296" name="Group 295">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97"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98"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9"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0"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1"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2"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4" name="Rectangle 303">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Google Shape;289;p40"/>
          <p:cNvSpPr txBox="1">
            <a:spLocks noGrp="1"/>
          </p:cNvSpPr>
          <p:nvPr>
            <p:ph type="title"/>
          </p:nvPr>
        </p:nvSpPr>
        <p:spPr>
          <a:xfrm>
            <a:off x="4935474" y="486697"/>
            <a:ext cx="3691793" cy="2510503"/>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solidFill>
                  <a:schemeClr val="tx1"/>
                </a:solidFill>
                <a:latin typeface="Average" panose="020B0604020202020204" charset="0"/>
              </a:rPr>
              <a:t>Thank you</a:t>
            </a:r>
          </a:p>
        </p:txBody>
      </p:sp>
      <p:grpSp>
        <p:nvGrpSpPr>
          <p:cNvPr id="306" name="Group 305">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036" y="-3572"/>
            <a:ext cx="3761187" cy="5147072"/>
            <a:chOff x="2928938" y="-4763"/>
            <a:chExt cx="5014912" cy="6862763"/>
          </a:xfrm>
        </p:grpSpPr>
        <p:sp>
          <p:nvSpPr>
            <p:cNvPr id="307"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8"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9"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10"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1"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2"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14"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19" y="486698"/>
            <a:ext cx="4064731" cy="3923973"/>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3" name="Graphic 292" descr="Smiling Face with No Fill">
            <a:extLst>
              <a:ext uri="{FF2B5EF4-FFF2-40B4-BE49-F238E27FC236}">
                <a16:creationId xmlns:a16="http://schemas.microsoft.com/office/drawing/2014/main" id="{28BF6281-14A0-5ADA-CB29-20B94FE49B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517" y="758823"/>
            <a:ext cx="3410031" cy="3410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0"/>
        <p:cNvGrpSpPr/>
        <p:nvPr/>
      </p:nvGrpSpPr>
      <p:grpSpPr>
        <a:xfrm>
          <a:off x="0" y="0"/>
          <a:ext cx="0" cy="0"/>
          <a:chOff x="0" y="0"/>
          <a:chExt cx="0" cy="0"/>
        </a:xfrm>
      </p:grpSpPr>
      <p:grpSp>
        <p:nvGrpSpPr>
          <p:cNvPr id="208" name="Group 20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0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16" name="Rectangle 21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descr="Houses in a subdivision">
            <a:extLst>
              <a:ext uri="{FF2B5EF4-FFF2-40B4-BE49-F238E27FC236}">
                <a16:creationId xmlns:a16="http://schemas.microsoft.com/office/drawing/2014/main" id="{99AA18EB-2F7F-65C9-2325-21A375D97F1F}"/>
              </a:ext>
            </a:extLst>
          </p:cNvPr>
          <p:cNvPicPr>
            <a:picLocks noChangeAspect="1"/>
          </p:cNvPicPr>
          <p:nvPr/>
        </p:nvPicPr>
        <p:blipFill rotWithShape="1">
          <a:blip r:embed="rId3">
            <a:duotone>
              <a:schemeClr val="bg2">
                <a:shade val="45000"/>
                <a:satMod val="135000"/>
              </a:schemeClr>
              <a:prstClr val="white"/>
            </a:duotone>
            <a:alphaModFix amt="25000"/>
          </a:blip>
          <a:srcRect t="7865" b="7865"/>
          <a:stretch/>
        </p:blipFill>
        <p:spPr>
          <a:xfrm>
            <a:off x="20" y="10"/>
            <a:ext cx="9143980" cy="5143490"/>
          </a:xfrm>
          <a:prstGeom prst="rect">
            <a:avLst/>
          </a:prstGeom>
        </p:spPr>
      </p:pic>
      <p:sp>
        <p:nvSpPr>
          <p:cNvPr id="161" name="Google Shape;161;p16"/>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 anchorCtr="0">
            <a:normAutofit/>
          </a:bodyPr>
          <a:lstStyle/>
          <a:p>
            <a:pPr marL="0" lvl="0" indent="0" algn="r" defTabSz="457200">
              <a:spcBef>
                <a:spcPct val="0"/>
              </a:spcBef>
              <a:spcAft>
                <a:spcPts val="0"/>
              </a:spcAft>
            </a:pPr>
            <a:r>
              <a:rPr lang="en-US" sz="4000" dirty="0">
                <a:latin typeface="Average" panose="020B0604020202020204" charset="0"/>
              </a:rPr>
              <a:t>Overview</a:t>
            </a:r>
          </a:p>
        </p:txBody>
      </p:sp>
      <p:cxnSp>
        <p:nvCxnSpPr>
          <p:cNvPr id="218" name="Straight Connector 217">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2" name="Google Shape;162;p16"/>
          <p:cNvSpPr txBox="1">
            <a:spLocks noGrp="1"/>
          </p:cNvSpPr>
          <p:nvPr>
            <p:ph type="body" idx="1"/>
          </p:nvPr>
        </p:nvSpPr>
        <p:spPr>
          <a:xfrm>
            <a:off x="3763225" y="2276833"/>
            <a:ext cx="4943510" cy="2361227"/>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145000"/>
              <a:buNone/>
            </a:pPr>
            <a:r>
              <a:rPr lang="en-US" dirty="0">
                <a:latin typeface="Average" panose="020B0604020202020204" charset="0"/>
                <a:sym typeface="Nunito"/>
              </a:rPr>
              <a:t>We will be analyzing California counties’ poverty levels with California counties, hospitals, and performance level based on hospital procedures performed between 2016-2020 to determine and evaluate if poverty levels correlate with hospital performance and how impactful it is.</a:t>
            </a: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rial"/>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66"/>
        <p:cNvGrpSpPr/>
        <p:nvPr/>
      </p:nvGrpSpPr>
      <p:grpSpPr>
        <a:xfrm>
          <a:off x="0" y="0"/>
          <a:ext cx="0" cy="0"/>
          <a:chOff x="0" y="0"/>
          <a:chExt cx="0" cy="0"/>
        </a:xfrm>
      </p:grpSpPr>
      <p:grpSp>
        <p:nvGrpSpPr>
          <p:cNvPr id="174" name="Group 173">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75"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6"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7"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8"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9"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0"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2" name="Group 181">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83"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4"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5"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6"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7"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8"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90" name="Freeform: Shape 189">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049" y="241300"/>
            <a:ext cx="8305651" cy="4660900"/>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9" name="Google Shape;167;p17">
            <a:extLst>
              <a:ext uri="{FF2B5EF4-FFF2-40B4-BE49-F238E27FC236}">
                <a16:creationId xmlns:a16="http://schemas.microsoft.com/office/drawing/2014/main" id="{3AC67372-3956-B609-4C94-A6E227C4249E}"/>
              </a:ext>
            </a:extLst>
          </p:cNvPr>
          <p:cNvGraphicFramePr/>
          <p:nvPr>
            <p:extLst>
              <p:ext uri="{D42A27DB-BD31-4B8C-83A1-F6EECF244321}">
                <p14:modId xmlns:p14="http://schemas.microsoft.com/office/powerpoint/2010/main" val="3473683351"/>
              </p:ext>
            </p:extLst>
          </p:nvPr>
        </p:nvGraphicFramePr>
        <p:xfrm>
          <a:off x="1526967" y="1054950"/>
          <a:ext cx="6786900" cy="303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71"/>
        <p:cNvGrpSpPr/>
        <p:nvPr/>
      </p:nvGrpSpPr>
      <p:grpSpPr>
        <a:xfrm>
          <a:off x="0" y="0"/>
          <a:ext cx="0" cy="0"/>
          <a:chOff x="0" y="0"/>
          <a:chExt cx="0" cy="0"/>
        </a:xfrm>
      </p:grpSpPr>
      <p:sp>
        <p:nvSpPr>
          <p:cNvPr id="217" name="Google Shape;172;p18"/>
          <p:cNvSpPr txBox="1">
            <a:spLocks noGrp="1"/>
          </p:cNvSpPr>
          <p:nvPr>
            <p:ph type="title"/>
          </p:nvPr>
        </p:nvSpPr>
        <p:spPr>
          <a:prstGeom prst="rect">
            <a:avLst/>
          </a:prstGeom>
        </p:spPr>
        <p:txBody>
          <a:bodyPr spcFirstLastPara="1" vert="horz" lIns="91440" tIns="45720" rIns="91440" bIns="45720" rtlCol="0" anchor="ctr" anchorCtr="0">
            <a:normAutofit/>
          </a:bodyPr>
          <a:lstStyle/>
          <a:p>
            <a:pPr marL="457200" lvl="0" indent="-325755" algn="l" defTabSz="457200">
              <a:lnSpc>
                <a:spcPct val="90000"/>
              </a:lnSpc>
              <a:spcBef>
                <a:spcPct val="0"/>
              </a:spcBef>
              <a:spcAft>
                <a:spcPts val="0"/>
              </a:spcAft>
              <a:buSzPct val="100000"/>
            </a:pPr>
            <a:r>
              <a:rPr lang="en-US" sz="3200" dirty="0">
                <a:latin typeface="Average" panose="020B0604020202020204" charset="0"/>
              </a:rPr>
              <a:t>Expectations</a:t>
            </a:r>
            <a:endParaRPr lang="en-US" sz="1500" dirty="0">
              <a:latin typeface="Average" panose="020B0604020202020204" charset="0"/>
              <a:sym typeface="Raleway"/>
            </a:endParaRPr>
          </a:p>
        </p:txBody>
      </p:sp>
      <p:graphicFrame>
        <p:nvGraphicFramePr>
          <p:cNvPr id="219" name="Content Placeholder 1">
            <a:extLst>
              <a:ext uri="{FF2B5EF4-FFF2-40B4-BE49-F238E27FC236}">
                <a16:creationId xmlns:a16="http://schemas.microsoft.com/office/drawing/2014/main" id="{675D5493-2F6F-AA4B-EFFD-6442CD87E85B}"/>
              </a:ext>
            </a:extLst>
          </p:cNvPr>
          <p:cNvGraphicFramePr>
            <a:graphicFrameLocks noGrp="1"/>
          </p:cNvGraphicFramePr>
          <p:nvPr>
            <p:ph idx="1"/>
            <p:extLst>
              <p:ext uri="{D42A27DB-BD31-4B8C-83A1-F6EECF244321}">
                <p14:modId xmlns:p14="http://schemas.microsoft.com/office/powerpoint/2010/main" val="171909938"/>
              </p:ext>
            </p:extLst>
          </p:nvPr>
        </p:nvGraphicFramePr>
        <p:xfrm>
          <a:off x="1113233" y="2000250"/>
          <a:ext cx="7514035" cy="2343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176"/>
        <p:cNvGrpSpPr/>
        <p:nvPr/>
      </p:nvGrpSpPr>
      <p:grpSpPr>
        <a:xfrm>
          <a:off x="0" y="0"/>
          <a:ext cx="0" cy="0"/>
          <a:chOff x="0" y="0"/>
          <a:chExt cx="0" cy="0"/>
        </a:xfrm>
      </p:grpSpPr>
      <p:sp>
        <p:nvSpPr>
          <p:cNvPr id="178" name="Google Shape;178;p19"/>
          <p:cNvSpPr txBox="1">
            <a:spLocks noGrp="1"/>
          </p:cNvSpPr>
          <p:nvPr>
            <p:ph type="body" idx="1"/>
          </p:nvPr>
        </p:nvSpPr>
        <p:spPr>
          <a:xfrm>
            <a:off x="1411869" y="811546"/>
            <a:ext cx="3709200" cy="1012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4800" b="1" dirty="0">
                <a:solidFill>
                  <a:schemeClr val="lt1"/>
                </a:solidFill>
                <a:latin typeface="Average" panose="020B0604020202020204" charset="0"/>
                <a:ea typeface="Nunito"/>
                <a:cs typeface="Nunito"/>
                <a:sym typeface="Nunito"/>
              </a:rPr>
              <a:t>Data Description </a:t>
            </a:r>
            <a:endParaRPr sz="4800" b="1" dirty="0">
              <a:solidFill>
                <a:schemeClr val="lt1"/>
              </a:solidFill>
              <a:latin typeface="Average" panose="020B0604020202020204" charset="0"/>
              <a:ea typeface="Nunito"/>
              <a:cs typeface="Nunito"/>
              <a:sym typeface="Nunito"/>
            </a:endParaRPr>
          </a:p>
          <a:p>
            <a:pPr marL="0" lvl="0" indent="0" algn="l" rtl="0">
              <a:spcBef>
                <a:spcPts val="1200"/>
              </a:spcBef>
              <a:spcAft>
                <a:spcPts val="1200"/>
              </a:spcAft>
              <a:buNone/>
            </a:pPr>
            <a:endParaRPr sz="3000" b="1" dirty="0">
              <a:solidFill>
                <a:schemeClr val="lt1"/>
              </a:solidFill>
              <a:latin typeface="Average" panose="020B0604020202020204" charset="0"/>
              <a:ea typeface="Nunito"/>
              <a:cs typeface="Nunito"/>
              <a:sym typeface="Nunito"/>
            </a:endParaRPr>
          </a:p>
        </p:txBody>
      </p:sp>
      <p:graphicFrame>
        <p:nvGraphicFramePr>
          <p:cNvPr id="182" name="Google Shape;177;p19">
            <a:extLst>
              <a:ext uri="{FF2B5EF4-FFF2-40B4-BE49-F238E27FC236}">
                <a16:creationId xmlns:a16="http://schemas.microsoft.com/office/drawing/2014/main" id="{663C4C2E-9CE9-1FA1-4A3E-536AD9DB1C3E}"/>
              </a:ext>
            </a:extLst>
          </p:cNvPr>
          <p:cNvGraphicFramePr/>
          <p:nvPr>
            <p:extLst>
              <p:ext uri="{D42A27DB-BD31-4B8C-83A1-F6EECF244321}">
                <p14:modId xmlns:p14="http://schemas.microsoft.com/office/powerpoint/2010/main" val="1541109577"/>
              </p:ext>
            </p:extLst>
          </p:nvPr>
        </p:nvGraphicFramePr>
        <p:xfrm>
          <a:off x="1027973" y="2180710"/>
          <a:ext cx="7799400" cy="13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2"/>
        <p:cNvGrpSpPr/>
        <p:nvPr/>
      </p:nvGrpSpPr>
      <p:grpSpPr>
        <a:xfrm>
          <a:off x="0" y="0"/>
          <a:ext cx="0" cy="0"/>
          <a:chOff x="0" y="0"/>
          <a:chExt cx="0" cy="0"/>
        </a:xfrm>
      </p:grpSpPr>
      <p:grpSp>
        <p:nvGrpSpPr>
          <p:cNvPr id="190" name="Group 18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9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8" name="Rectangle 19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930C98C5-9A38-99BB-124E-BE2409AD18D8}"/>
              </a:ext>
            </a:extLst>
          </p:cNvPr>
          <p:cNvPicPr>
            <a:picLocks noChangeAspect="1"/>
          </p:cNvPicPr>
          <p:nvPr/>
        </p:nvPicPr>
        <p:blipFill rotWithShape="1">
          <a:blip r:embed="rId3">
            <a:duotone>
              <a:schemeClr val="bg2">
                <a:shade val="45000"/>
                <a:satMod val="135000"/>
              </a:schemeClr>
              <a:prstClr val="white"/>
            </a:duotone>
            <a:alphaModFix amt="25000"/>
          </a:blip>
          <a:srcRect t="36349" b="7401"/>
          <a:stretch/>
        </p:blipFill>
        <p:spPr>
          <a:xfrm>
            <a:off x="20" y="10"/>
            <a:ext cx="9143980" cy="5143490"/>
          </a:xfrm>
          <a:prstGeom prst="rect">
            <a:avLst/>
          </a:prstGeom>
        </p:spPr>
      </p:pic>
      <p:sp>
        <p:nvSpPr>
          <p:cNvPr id="183" name="Google Shape;183;p20"/>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 anchorCtr="0">
            <a:normAutofit/>
          </a:bodyPr>
          <a:lstStyle/>
          <a:p>
            <a:pPr marL="0" lvl="0" indent="0" algn="r" defTabSz="457200">
              <a:spcBef>
                <a:spcPct val="0"/>
              </a:spcBef>
              <a:spcAft>
                <a:spcPts val="0"/>
              </a:spcAft>
            </a:pPr>
            <a:r>
              <a:rPr lang="en-US" sz="4000" dirty="0">
                <a:latin typeface="Average" panose="020B0604020202020204" charset="0"/>
              </a:rPr>
              <a:t>Resources </a:t>
            </a:r>
          </a:p>
        </p:txBody>
      </p:sp>
      <p:cxnSp>
        <p:nvCxnSpPr>
          <p:cNvPr id="203" name="Straight Connector 199">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4" name="Google Shape;184;p20"/>
          <p:cNvSpPr txBox="1">
            <a:spLocks noGrp="1"/>
          </p:cNvSpPr>
          <p:nvPr>
            <p:ph type="body" idx="2"/>
          </p:nvPr>
        </p:nvSpPr>
        <p:spPr>
          <a:xfrm>
            <a:off x="3734953" y="479324"/>
            <a:ext cx="4943510" cy="3724375"/>
          </a:xfrm>
          <a:prstGeom prst="rect">
            <a:avLst/>
          </a:prstGeom>
        </p:spPr>
        <p:txBody>
          <a:bodyPr spcFirstLastPara="1" vert="horz" lIns="91440" tIns="45720" rIns="91440" bIns="45720" rtlCol="0" anchor="ctr" anchorCtr="0">
            <a:normAutofit/>
          </a:bodyPr>
          <a:lstStyle/>
          <a:p>
            <a:pPr marL="457200" lvl="0" indent="-336550" defTabSz="457200">
              <a:spcBef>
                <a:spcPct val="20000"/>
              </a:spcBef>
              <a:spcAft>
                <a:spcPts val="600"/>
              </a:spcAft>
              <a:buSzPct val="145000"/>
              <a:buFont typeface="Arial"/>
              <a:buChar char="•"/>
            </a:pPr>
            <a:r>
              <a:rPr lang="en-US" sz="2400" dirty="0">
                <a:latin typeface="Average" panose="020B0604020202020204" charset="0"/>
                <a:sym typeface="Nunito"/>
              </a:rPr>
              <a:t>Tableau</a:t>
            </a:r>
          </a:p>
          <a:p>
            <a:pPr marL="457200" lvl="0" indent="-336550" defTabSz="457200">
              <a:spcBef>
                <a:spcPct val="20000"/>
              </a:spcBef>
              <a:spcAft>
                <a:spcPts val="600"/>
              </a:spcAft>
              <a:buSzPct val="145000"/>
              <a:buFont typeface="Arial"/>
              <a:buChar char="•"/>
            </a:pPr>
            <a:r>
              <a:rPr lang="en-US" sz="2400" dirty="0" err="1">
                <a:latin typeface="Average" panose="020B0604020202020204" charset="0"/>
                <a:sym typeface="Nunito"/>
              </a:rPr>
              <a:t>Jupyter</a:t>
            </a:r>
            <a:r>
              <a:rPr lang="en-US" sz="2400" dirty="0">
                <a:latin typeface="Average" panose="020B0604020202020204" charset="0"/>
                <a:sym typeface="Nunito"/>
              </a:rPr>
              <a:t> notebook/ Python</a:t>
            </a:r>
          </a:p>
          <a:p>
            <a:pPr marL="457200" lvl="0" indent="-336550" defTabSz="457200">
              <a:spcBef>
                <a:spcPct val="20000"/>
              </a:spcBef>
              <a:spcAft>
                <a:spcPts val="600"/>
              </a:spcAft>
              <a:buSzPct val="145000"/>
              <a:buFont typeface="Arial"/>
              <a:buChar char="•"/>
            </a:pPr>
            <a:r>
              <a:rPr lang="en-US" sz="2400" dirty="0" err="1">
                <a:latin typeface="Average" panose="020B0604020202020204" charset="0"/>
                <a:sym typeface="Nunito"/>
              </a:rPr>
              <a:t>Mlenv</a:t>
            </a:r>
            <a:r>
              <a:rPr lang="en-US" sz="2400" dirty="0">
                <a:latin typeface="Average" panose="020B0604020202020204" charset="0"/>
                <a:sym typeface="Nunito"/>
              </a:rPr>
              <a:t> for Machine learning</a:t>
            </a:r>
          </a:p>
          <a:p>
            <a:pPr marL="457200" lvl="0" indent="-336550" defTabSz="457200">
              <a:spcBef>
                <a:spcPct val="20000"/>
              </a:spcBef>
              <a:spcAft>
                <a:spcPts val="600"/>
              </a:spcAft>
              <a:buSzPct val="145000"/>
              <a:buFont typeface="Arial"/>
              <a:buChar char="•"/>
            </a:pPr>
            <a:r>
              <a:rPr lang="en-US" sz="2400" dirty="0">
                <a:latin typeface="Average" panose="020B0604020202020204" charset="0"/>
                <a:sym typeface="Nunito"/>
              </a:rPr>
              <a:t>Time series evaluations</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88"/>
        <p:cNvGrpSpPr/>
        <p:nvPr/>
      </p:nvGrpSpPr>
      <p:grpSpPr>
        <a:xfrm>
          <a:off x="0" y="0"/>
          <a:ext cx="0" cy="0"/>
          <a:chOff x="0" y="0"/>
          <a:chExt cx="0" cy="0"/>
        </a:xfrm>
      </p:grpSpPr>
      <p:grpSp>
        <p:nvGrpSpPr>
          <p:cNvPr id="195" name="Group 19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9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03" name="Rectangle 202">
            <a:extLst>
              <a:ext uri="{FF2B5EF4-FFF2-40B4-BE49-F238E27FC236}">
                <a16:creationId xmlns:a16="http://schemas.microsoft.com/office/drawing/2014/main" id="{7F11F4AC-3D7E-4C40-B7F7-E8A886B87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89D6A18-6500-435D-BC1F-5806F0224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02A8EBD6-A0EF-4CC7-A9F3-5A472D718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p21"/>
          <p:cNvSpPr txBox="1">
            <a:spLocks noGrp="1"/>
          </p:cNvSpPr>
          <p:nvPr>
            <p:ph type="title"/>
          </p:nvPr>
        </p:nvSpPr>
        <p:spPr>
          <a:xfrm>
            <a:off x="840357" y="1427157"/>
            <a:ext cx="7463281" cy="2284576"/>
          </a:xfrm>
          <a:prstGeom prst="rect">
            <a:avLst/>
          </a:prstGeom>
        </p:spPr>
        <p:txBody>
          <a:bodyPr spcFirstLastPara="1" wrap="square" lIns="91425" tIns="91425" rIns="91425" bIns="91425" anchor="ctr" anchorCtr="0">
            <a:normAutofit/>
          </a:bodyPr>
          <a:lstStyle/>
          <a:p>
            <a:pPr defTabSz="473202"/>
            <a:r>
              <a:rPr lang="en-US" sz="4416" kern="1200" cap="none" dirty="0">
                <a:ln w="3175" cmpd="sng">
                  <a:noFill/>
                </a:ln>
                <a:solidFill>
                  <a:schemeClr val="dk2"/>
                </a:solidFill>
                <a:effectLst/>
                <a:latin typeface="Average" panose="020B0604020202020204" charset="0"/>
              </a:rPr>
              <a:t>Data Exploration</a:t>
            </a:r>
          </a:p>
          <a:p>
            <a:pPr defTabSz="473202"/>
            <a:endParaRPr lang="en-US" sz="4416" kern="1200" cap="none" dirty="0">
              <a:ln w="3175" cmpd="sng">
                <a:noFill/>
              </a:ln>
              <a:solidFill>
                <a:schemeClr val="dk2"/>
              </a:solidFill>
              <a:effectLst/>
              <a:latin typeface="Average" panose="020B0604020202020204" charset="0"/>
            </a:endParaRPr>
          </a:p>
          <a:p>
            <a:pPr defTabSz="473202"/>
            <a:r>
              <a:rPr lang="en-US" sz="4416" kern="1200" cap="none" dirty="0">
                <a:ln w="3175" cmpd="sng">
                  <a:noFill/>
                </a:ln>
                <a:solidFill>
                  <a:schemeClr val="dk2"/>
                </a:solidFill>
                <a:effectLst/>
                <a:latin typeface="Average" panose="020B0604020202020204" charset="0"/>
              </a:rPr>
              <a:t>Clean Up Phase</a:t>
            </a:r>
            <a:endParaRPr lang="en-US" dirty="0">
              <a:latin typeface="Average" panose="020B0604020202020204" charset="0"/>
            </a:endParaRPr>
          </a:p>
        </p:txBody>
      </p:sp>
      <p:cxnSp>
        <p:nvCxnSpPr>
          <p:cNvPr id="190" name="Google Shape;190;p21"/>
          <p:cNvCxnSpPr/>
          <p:nvPr/>
        </p:nvCxnSpPr>
        <p:spPr>
          <a:xfrm>
            <a:off x="2610471" y="2573053"/>
            <a:ext cx="4010811" cy="3081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73</TotalTime>
  <Words>863</Words>
  <Application>Microsoft Office PowerPoint</Application>
  <PresentationFormat>On-screen Show (16:9)</PresentationFormat>
  <Paragraphs>83</Paragraphs>
  <Slides>35</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Corbel</vt:lpstr>
      <vt:lpstr>Arial</vt:lpstr>
      <vt:lpstr>Average</vt:lpstr>
      <vt:lpstr>Calibri Light</vt:lpstr>
      <vt:lpstr>Calibri</vt:lpstr>
      <vt:lpstr>Parallax</vt:lpstr>
      <vt:lpstr>Office Theme</vt:lpstr>
      <vt:lpstr>California County Poverty Levels Affecting Hospital Performance Ratings</vt:lpstr>
      <vt:lpstr>Table of Contents</vt:lpstr>
      <vt:lpstr>The Team - Group 4</vt:lpstr>
      <vt:lpstr>Overview</vt:lpstr>
      <vt:lpstr>PowerPoint Presentation</vt:lpstr>
      <vt:lpstr>Expectations</vt:lpstr>
      <vt:lpstr>PowerPoint Presentation</vt:lpstr>
      <vt:lpstr>Resources </vt:lpstr>
      <vt:lpstr>Data Exploration  Clean Up Phase</vt:lpstr>
      <vt:lpstr>PowerPoint Presentation</vt:lpstr>
      <vt:lpstr>PowerPoint Presentation</vt:lpstr>
      <vt:lpstr>PowerPoint Presentation</vt:lpstr>
      <vt:lpstr>PowerPoint Presentation</vt:lpstr>
      <vt:lpstr>PowerPoint Presentation</vt:lpstr>
      <vt:lpstr>PowerPoint Presentation</vt:lpstr>
      <vt:lpstr>Data Analysis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vt:lpstr>
      <vt:lpstr>ML Algorithm</vt:lpstr>
      <vt:lpstr>Results</vt:lpstr>
      <vt:lpstr>Project Review</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County Poverty Levels Affecting Hospital Performance Ratings</dc:title>
  <cp:lastModifiedBy>Chatterjee, Abhipsha</cp:lastModifiedBy>
  <cp:revision>4</cp:revision>
  <dcterms:modified xsi:type="dcterms:W3CDTF">2023-05-19T01:50:36Z</dcterms:modified>
</cp:coreProperties>
</file>